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279" r:id="rId4"/>
    <p:sldId id="277" r:id="rId5"/>
    <p:sldId id="280" r:id="rId6"/>
    <p:sldId id="285" r:id="rId7"/>
    <p:sldId id="287" r:id="rId8"/>
    <p:sldId id="284" r:id="rId9"/>
    <p:sldId id="286" r:id="rId10"/>
    <p:sldId id="288" r:id="rId11"/>
    <p:sldId id="265" r:id="rId12"/>
    <p:sldId id="276" r:id="rId13"/>
    <p:sldId id="261" r:id="rId14"/>
    <p:sldId id="259" r:id="rId15"/>
    <p:sldId id="275" r:id="rId16"/>
    <p:sldId id="262" r:id="rId17"/>
    <p:sldId id="264" r:id="rId18"/>
    <p:sldId id="274" r:id="rId19"/>
    <p:sldId id="278" r:id="rId20"/>
    <p:sldId id="282" r:id="rId21"/>
    <p:sldId id="266" r:id="rId22"/>
    <p:sldId id="258" r:id="rId23"/>
    <p:sldId id="270" r:id="rId24"/>
    <p:sldId id="271" r:id="rId25"/>
    <p:sldId id="272" r:id="rId26"/>
    <p:sldId id="273"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69" d="100"/>
          <a:sy n="69"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3A51F-740B-4D0F-809A-E80F92A7A8BE}" type="datetimeFigureOut">
              <a:rPr lang="de-DE" smtClean="0"/>
              <a:pPr/>
              <a:t>24.02.2016</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0D7D1-CAD2-4334-844F-0E7C96C20D4F}" type="slidenum">
              <a:rPr lang="de-DE" smtClean="0"/>
              <a:pPr/>
              <a:t>‹Nr.›</a:t>
            </a:fld>
            <a:endParaRPr lang="de-DE" dirty="0"/>
          </a:p>
        </p:txBody>
      </p:sp>
    </p:spTree>
    <p:extLst>
      <p:ext uri="{BB962C8B-B14F-4D97-AF65-F5344CB8AC3E}">
        <p14:creationId xmlns:p14="http://schemas.microsoft.com/office/powerpoint/2010/main" val="250783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A70D7D1-CAD2-4334-844F-0E7C96C20D4F}" type="slidenum">
              <a:rPr lang="de-DE" smtClean="0"/>
              <a:pPr/>
              <a:t>3</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EA54615-A1B9-44CB-919E-D5941E39CDBA}" type="datetimeFigureOut">
              <a:rPr lang="de-DE" smtClean="0"/>
              <a:pPr/>
              <a:t>24.02.2016</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DE450697-0C93-43F0-A40B-7E38E06ACE81}" type="slidenum">
              <a:rPr lang="de-DE" smtClean="0"/>
              <a:pPr/>
              <a:t>‹Nr.›</a:t>
            </a:fld>
            <a:endParaRPr lang="de-DE"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54615-A1B9-44CB-919E-D5941E39CDBA}" type="datetimeFigureOut">
              <a:rPr lang="de-DE" smtClean="0"/>
              <a:pPr/>
              <a:t>24.02.2016</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50697-0C93-43F0-A40B-7E38E06ACE81}"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bundesmeister.khk@gmail.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mtrienekens@online.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arch.babylon.com/imageres.php?iu=http://bdsj-wachtendonk.de/grafik/kreuz_pfeil.gif&amp;ir=http://bdsj-wachtendonk.de/regelwerke/standordnung.htm&amp;ig=http://t2.gstatic.com/images?q=tbn:ANd9GcRiWqebROpheU6GdyTxZskG_0n5e-sS8Y6iq4xUvpY87gsSwGLk_LI2dg&amp;h=131&amp;w=130&amp;q=Kreuz+Pfeil&amp;babsrc=home"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57430"/>
            <a:ext cx="7772400" cy="1500198"/>
          </a:xfrm>
        </p:spPr>
        <p:txBody>
          <a:bodyPr/>
          <a:lstStyle/>
          <a:p>
            <a:r>
              <a:rPr lang="de-DE" b="1" dirty="0" smtClean="0">
                <a:solidFill>
                  <a:schemeClr val="bg1"/>
                </a:solidFill>
              </a:rPr>
              <a:t>Der caritative Ausschuss</a:t>
            </a:r>
            <a:endParaRPr lang="de-DE" b="1" dirty="0">
              <a:solidFill>
                <a:schemeClr val="bg1"/>
              </a:solidFill>
            </a:endParaRPr>
          </a:p>
        </p:txBody>
      </p:sp>
      <p:sp>
        <p:nvSpPr>
          <p:cNvPr id="3" name="Untertitel 2"/>
          <p:cNvSpPr>
            <a:spLocks noGrp="1"/>
          </p:cNvSpPr>
          <p:nvPr>
            <p:ph type="subTitle" idx="1"/>
          </p:nvPr>
        </p:nvSpPr>
        <p:spPr>
          <a:xfrm>
            <a:off x="1371600" y="3886200"/>
            <a:ext cx="6343672" cy="1757378"/>
          </a:xfrm>
        </p:spPr>
        <p:txBody>
          <a:bodyPr/>
          <a:lstStyle/>
          <a:p>
            <a:r>
              <a:rPr lang="de-DE" b="1" dirty="0" smtClean="0">
                <a:solidFill>
                  <a:schemeClr val="bg1"/>
                </a:solidFill>
              </a:rPr>
              <a:t>Im Bund der Historischen Deutschen Schützenbruderschaften</a:t>
            </a:r>
          </a:p>
          <a:p>
            <a:r>
              <a:rPr lang="de-DE" b="1" dirty="0" smtClean="0">
                <a:solidFill>
                  <a:schemeClr val="bg1"/>
                </a:solidFill>
              </a:rPr>
              <a:t>2015</a:t>
            </a:r>
            <a:endParaRPr lang="de-DE" b="1" dirty="0">
              <a:solidFill>
                <a:schemeClr val="bg1"/>
              </a:solidFill>
            </a:endParaRPr>
          </a:p>
        </p:txBody>
      </p:sp>
      <p:pic>
        <p:nvPicPr>
          <p:cNvPr id="4" name="Picture 1" descr="logo_sebastianus"/>
          <p:cNvPicPr>
            <a:picLocks noChangeAspect="1" noChangeArrowheads="1"/>
          </p:cNvPicPr>
          <p:nvPr/>
        </p:nvPicPr>
        <p:blipFill>
          <a:blip r:embed="rId2"/>
          <a:srcRect/>
          <a:stretch>
            <a:fillRect/>
          </a:stretch>
        </p:blipFill>
        <p:spPr bwMode="auto">
          <a:xfrm>
            <a:off x="3500430" y="285728"/>
            <a:ext cx="1905000" cy="25050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fontScale="90000"/>
          </a:bodyPr>
          <a:lstStyle/>
          <a:p>
            <a:r>
              <a:rPr lang="de-DE" dirty="0" smtClean="0"/>
              <a:t>Auswertung für die Hochmeisterplakette</a:t>
            </a:r>
            <a:endParaRPr lang="de-DE" dirty="0"/>
          </a:p>
        </p:txBody>
      </p:sp>
      <p:sp>
        <p:nvSpPr>
          <p:cNvPr id="3" name="Inhaltsplatzhalter 2"/>
          <p:cNvSpPr>
            <a:spLocks noGrp="1"/>
          </p:cNvSpPr>
          <p:nvPr>
            <p:ph idx="1"/>
          </p:nvPr>
        </p:nvSpPr>
        <p:spPr>
          <a:solidFill>
            <a:schemeClr val="bg1"/>
          </a:solidFill>
        </p:spPr>
        <p:txBody>
          <a:bodyPr>
            <a:normAutofit fontScale="92500" lnSpcReduction="20000"/>
          </a:bodyPr>
          <a:lstStyle/>
          <a:p>
            <a:r>
              <a:rPr lang="de-DE" dirty="0" smtClean="0"/>
              <a:t>Vom der Kommission des caritativen Ausschuss wird dann in einer Sitzung alle eingesandten Spenden-Informationen gesichtet und in den fünf Kategorien an Hand der Spendenbeschreibung ermittelt wer die Hochmeisterplakette erhalten soll. Nicht die Höhe der Spende sondern die beispielgebenden Besonderheit einer Spende ist das Kriterium. </a:t>
            </a:r>
          </a:p>
          <a:p>
            <a:r>
              <a:rPr lang="de-DE" dirty="0" smtClean="0"/>
              <a:t>Die Kommissionsmitglieder im caritativen Ausschuss wissen nicht welche Bruderschaft sich hinter der Spende verbirgt.</a:t>
            </a:r>
            <a:endParaRPr lang="de-DE"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pPr>
              <a:buNone/>
            </a:pPr>
            <a:r>
              <a:rPr lang="de-DE" dirty="0" smtClean="0"/>
              <a:t>         </a:t>
            </a:r>
          </a:p>
          <a:p>
            <a:pPr>
              <a:buNone/>
            </a:pPr>
            <a:endParaRPr lang="de-DE" dirty="0" smtClean="0"/>
          </a:p>
          <a:p>
            <a:pPr>
              <a:buNone/>
            </a:pPr>
            <a:r>
              <a:rPr lang="de-DE" dirty="0" smtClean="0"/>
              <a:t>               Vorsitzender des </a:t>
            </a:r>
          </a:p>
          <a:p>
            <a:pPr>
              <a:buNone/>
            </a:pPr>
            <a:r>
              <a:rPr lang="de-DE" dirty="0" smtClean="0"/>
              <a:t>         caritativen Ausschusses</a:t>
            </a:r>
          </a:p>
          <a:p>
            <a:pPr>
              <a:buNone/>
            </a:pPr>
            <a:r>
              <a:rPr lang="de-DE" dirty="0" smtClean="0"/>
              <a:t>                Karlheinz Kamps</a:t>
            </a:r>
          </a:p>
          <a:p>
            <a:pPr>
              <a:buNone/>
            </a:pPr>
            <a:r>
              <a:rPr lang="de-DE" dirty="0" smtClean="0"/>
              <a:t>      Diözesanverband Münster</a:t>
            </a:r>
          </a:p>
          <a:p>
            <a:pPr>
              <a:buNone/>
            </a:pPr>
            <a:r>
              <a:rPr lang="de-DE" dirty="0" smtClean="0"/>
              <a:t>        </a:t>
            </a:r>
            <a:r>
              <a:rPr lang="de-DE" sz="2000" dirty="0" smtClean="0"/>
              <a:t>E-Mail: </a:t>
            </a:r>
            <a:r>
              <a:rPr lang="de-DE" sz="2000" dirty="0" smtClean="0">
                <a:hlinkClick r:id="rId2"/>
              </a:rPr>
              <a:t>bundesmeister.khk@gmail.com</a:t>
            </a:r>
            <a:endParaRPr lang="de-DE" sz="2000" dirty="0" smtClean="0"/>
          </a:p>
          <a:p>
            <a:pPr>
              <a:buNone/>
            </a:pPr>
            <a:r>
              <a:rPr lang="de-DE" sz="2000" dirty="0" smtClean="0"/>
              <a:t>             Mobil:          </a:t>
            </a:r>
            <a:r>
              <a:rPr lang="de-DE" sz="2000" dirty="0" smtClean="0">
                <a:solidFill>
                  <a:srgbClr val="0070C0"/>
                </a:solidFill>
              </a:rPr>
              <a:t>0049 176 10052914</a:t>
            </a:r>
          </a:p>
          <a:p>
            <a:pPr>
              <a:buNone/>
            </a:pPr>
            <a:endParaRPr lang="de-DE" dirty="0" smtClean="0"/>
          </a:p>
          <a:p>
            <a:endParaRPr lang="de-DE" dirty="0"/>
          </a:p>
          <a:p>
            <a:endParaRPr lang="de-DE" dirty="0" smtClean="0"/>
          </a:p>
          <a:p>
            <a:endParaRPr lang="de-DE" dirty="0"/>
          </a:p>
        </p:txBody>
      </p:sp>
      <p:pic>
        <p:nvPicPr>
          <p:cNvPr id="4098" name="Picture 2" descr="E:\eine-ganz-besondere-ehrung-1.jpg"/>
          <p:cNvPicPr>
            <a:picLocks noChangeAspect="1" noChangeArrowheads="1"/>
          </p:cNvPicPr>
          <p:nvPr/>
        </p:nvPicPr>
        <p:blipFill>
          <a:blip r:embed="rId3"/>
          <a:srcRect/>
          <a:stretch>
            <a:fillRect/>
          </a:stretch>
        </p:blipFill>
        <p:spPr bwMode="auto">
          <a:xfrm>
            <a:off x="5929322" y="1714488"/>
            <a:ext cx="2643206" cy="435771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214290"/>
            <a:ext cx="8715436" cy="635800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endParaRPr lang="de-DE" dirty="0"/>
          </a:p>
          <a:p>
            <a:endParaRPr lang="de-DE" dirty="0" smtClean="0"/>
          </a:p>
          <a:p>
            <a:pPr>
              <a:buNone/>
            </a:pPr>
            <a:r>
              <a:rPr lang="de-DE" dirty="0" smtClean="0"/>
              <a:t> </a:t>
            </a:r>
          </a:p>
          <a:p>
            <a:pPr>
              <a:buNone/>
            </a:pPr>
            <a:r>
              <a:rPr lang="de-DE" dirty="0" smtClean="0"/>
              <a:t>        Vertreter des Vorstandes</a:t>
            </a:r>
          </a:p>
          <a:p>
            <a:pPr>
              <a:buNone/>
            </a:pPr>
            <a:r>
              <a:rPr lang="de-DE" dirty="0"/>
              <a:t>  </a:t>
            </a:r>
            <a:r>
              <a:rPr lang="de-DE" dirty="0" smtClean="0"/>
              <a:t>       </a:t>
            </a:r>
            <a:r>
              <a:rPr lang="de-DE" dirty="0"/>
              <a:t> </a:t>
            </a:r>
            <a:r>
              <a:rPr lang="de-DE" dirty="0" smtClean="0"/>
              <a:t>           Emil Vogt</a:t>
            </a:r>
          </a:p>
          <a:p>
            <a:pPr>
              <a:buNone/>
            </a:pPr>
            <a:r>
              <a:rPr lang="de-DE" dirty="0" smtClean="0"/>
              <a:t>        Bundesschützenmeister</a:t>
            </a:r>
          </a:p>
          <a:p>
            <a:endParaRPr lang="de-DE" dirty="0"/>
          </a:p>
        </p:txBody>
      </p:sp>
      <p:pic>
        <p:nvPicPr>
          <p:cNvPr id="4" name="Grafik 3" descr="C:\Users\Karl\Pictures\Caritativer ausschuss\ba_06.JPG"/>
          <p:cNvPicPr/>
          <p:nvPr/>
        </p:nvPicPr>
        <p:blipFill>
          <a:blip r:embed="rId2" cstate="print"/>
          <a:srcRect/>
          <a:stretch>
            <a:fillRect/>
          </a:stretch>
        </p:blipFill>
        <p:spPr bwMode="auto">
          <a:xfrm>
            <a:off x="5857884" y="1928802"/>
            <a:ext cx="2643206" cy="41434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285728"/>
            <a:ext cx="8715436" cy="6286544"/>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00660"/>
          </a:xfrm>
          <a:ln w="57150">
            <a:solidFill>
              <a:schemeClr val="bg1"/>
            </a:solidFill>
          </a:ln>
        </p:spPr>
        <p:txBody>
          <a:bodyPr/>
          <a:lstStyle/>
          <a:p>
            <a:pPr>
              <a:buNone/>
            </a:pPr>
            <a:endParaRPr lang="de-DE" dirty="0" smtClean="0"/>
          </a:p>
          <a:p>
            <a:pPr>
              <a:buNone/>
            </a:pPr>
            <a:r>
              <a:rPr lang="de-DE" dirty="0" smtClean="0"/>
              <a:t>             </a:t>
            </a:r>
            <a:endParaRPr lang="de-DE" dirty="0"/>
          </a:p>
          <a:p>
            <a:endParaRPr lang="de-DE" dirty="0" smtClean="0"/>
          </a:p>
          <a:p>
            <a:pPr>
              <a:buNone/>
            </a:pPr>
            <a:r>
              <a:rPr lang="de-DE" dirty="0" smtClean="0"/>
              <a:t>            Herbert Knur</a:t>
            </a:r>
          </a:p>
          <a:p>
            <a:pPr>
              <a:buNone/>
            </a:pPr>
            <a:r>
              <a:rPr lang="de-DE" dirty="0" smtClean="0"/>
              <a:t>      Diözesanverband Aachen</a:t>
            </a:r>
            <a:endParaRPr lang="de-DE" dirty="0"/>
          </a:p>
        </p:txBody>
      </p:sp>
      <p:pic>
        <p:nvPicPr>
          <p:cNvPr id="16386" name="Picture 2" descr="http://schuetzen.erzbistum-koeln.de/export/sites/schuetzen/DV_Aachen/_galerien/bilder/Bez-BBM/bbm_knur.jpg"/>
          <p:cNvPicPr>
            <a:picLocks noChangeAspect="1" noChangeArrowheads="1"/>
          </p:cNvPicPr>
          <p:nvPr/>
        </p:nvPicPr>
        <p:blipFill>
          <a:blip r:embed="rId2"/>
          <a:srcRect/>
          <a:stretch>
            <a:fillRect/>
          </a:stretch>
        </p:blipFill>
        <p:spPr bwMode="auto">
          <a:xfrm>
            <a:off x="5500694" y="2071678"/>
            <a:ext cx="2786082" cy="3143272"/>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normAutofit fontScale="92500" lnSpcReduction="10000"/>
          </a:bodyPr>
          <a:lstStyle/>
          <a:p>
            <a:pPr>
              <a:buNone/>
            </a:pPr>
            <a:r>
              <a:rPr lang="de-DE" dirty="0" smtClean="0"/>
              <a:t>         </a:t>
            </a:r>
          </a:p>
          <a:p>
            <a:pPr>
              <a:buNone/>
            </a:pPr>
            <a:endParaRPr lang="de-DE" dirty="0" smtClean="0"/>
          </a:p>
          <a:p>
            <a:pPr>
              <a:buNone/>
            </a:pPr>
            <a:endParaRPr lang="de-DE" dirty="0" smtClean="0"/>
          </a:p>
          <a:p>
            <a:pPr>
              <a:buNone/>
            </a:pPr>
            <a:endParaRPr lang="de-DE" dirty="0" smtClean="0"/>
          </a:p>
          <a:p>
            <a:pPr>
              <a:buNone/>
            </a:pPr>
            <a:r>
              <a:rPr lang="de-DE" dirty="0" smtClean="0"/>
              <a:t>                    Dieter Schulz</a:t>
            </a:r>
          </a:p>
          <a:p>
            <a:pPr>
              <a:buNone/>
            </a:pPr>
            <a:r>
              <a:rPr lang="de-DE" dirty="0" smtClean="0"/>
              <a:t>           Diözesanverband Essen</a:t>
            </a:r>
            <a:endParaRPr lang="de-DE" dirty="0"/>
          </a:p>
          <a:p>
            <a:endParaRPr lang="de-DE" dirty="0" smtClean="0"/>
          </a:p>
          <a:p>
            <a:pPr>
              <a:buNone/>
            </a:pPr>
            <a:endParaRPr lang="de-DE" dirty="0" smtClean="0"/>
          </a:p>
          <a:p>
            <a:pPr>
              <a:buNone/>
            </a:pPr>
            <a:r>
              <a:rPr lang="de-DE" dirty="0" smtClean="0"/>
              <a:t>           </a:t>
            </a:r>
          </a:p>
          <a:p>
            <a:pPr>
              <a:buNone/>
            </a:pPr>
            <a:r>
              <a:rPr lang="de-DE" dirty="0"/>
              <a:t> </a:t>
            </a:r>
            <a:r>
              <a:rPr lang="de-DE" dirty="0" smtClean="0"/>
              <a:t>         </a:t>
            </a:r>
            <a:endParaRPr lang="de-DE" dirty="0"/>
          </a:p>
        </p:txBody>
      </p:sp>
      <p:pic>
        <p:nvPicPr>
          <p:cNvPr id="7" name="Grafik 6" descr="C:\Users\Karl\Pictures\Caritativer ausschuss\ba_03(1).JPG"/>
          <p:cNvPicPr/>
          <p:nvPr/>
        </p:nvPicPr>
        <p:blipFill>
          <a:blip r:embed="rId2" cstate="print"/>
          <a:srcRect/>
          <a:stretch>
            <a:fillRect/>
          </a:stretch>
        </p:blipFill>
        <p:spPr bwMode="auto">
          <a:xfrm>
            <a:off x="5429256" y="1714488"/>
            <a:ext cx="3143272" cy="42148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214290"/>
            <a:ext cx="8715436" cy="642942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pPr>
              <a:buNone/>
            </a:pPr>
            <a:r>
              <a:rPr lang="de-DE" dirty="0" smtClean="0"/>
              <a:t>          </a:t>
            </a:r>
          </a:p>
          <a:p>
            <a:pPr>
              <a:buNone/>
            </a:pPr>
            <a:endParaRPr lang="de-DE" dirty="0" smtClean="0"/>
          </a:p>
          <a:p>
            <a:pPr>
              <a:buNone/>
            </a:pPr>
            <a:r>
              <a:rPr lang="de-DE" dirty="0" smtClean="0"/>
              <a:t>           </a:t>
            </a:r>
          </a:p>
          <a:p>
            <a:pPr>
              <a:buNone/>
            </a:pPr>
            <a:r>
              <a:rPr lang="de-DE" dirty="0"/>
              <a:t> </a:t>
            </a:r>
            <a:r>
              <a:rPr lang="de-DE" dirty="0" smtClean="0"/>
              <a:t>         Theo Söntgerath</a:t>
            </a:r>
          </a:p>
          <a:p>
            <a:pPr>
              <a:buNone/>
            </a:pPr>
            <a:r>
              <a:rPr lang="de-DE" dirty="0" smtClean="0"/>
              <a:t>      Diözesanverband Köln</a:t>
            </a:r>
            <a:endParaRPr lang="de-DE" dirty="0"/>
          </a:p>
        </p:txBody>
      </p:sp>
      <p:pic>
        <p:nvPicPr>
          <p:cNvPr id="8" name="Grafik 7" descr="C:\Users\Karl\Pictures\Caritativer ausschuss\ba_04.JPG"/>
          <p:cNvPicPr/>
          <p:nvPr/>
        </p:nvPicPr>
        <p:blipFill>
          <a:blip r:embed="rId2" cstate="print"/>
          <a:srcRect/>
          <a:stretch>
            <a:fillRect/>
          </a:stretch>
        </p:blipFill>
        <p:spPr bwMode="auto">
          <a:xfrm>
            <a:off x="5286380" y="2000240"/>
            <a:ext cx="3000396" cy="39290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endParaRPr lang="de-DE" dirty="0"/>
          </a:p>
          <a:p>
            <a:endParaRPr lang="de-DE" dirty="0" smtClean="0"/>
          </a:p>
          <a:p>
            <a:pPr>
              <a:buNone/>
            </a:pPr>
            <a:r>
              <a:rPr lang="de-DE" dirty="0" smtClean="0"/>
              <a:t>         Matthias Trienekens</a:t>
            </a:r>
          </a:p>
          <a:p>
            <a:pPr>
              <a:buNone/>
            </a:pPr>
            <a:r>
              <a:rPr lang="de-DE" dirty="0" smtClean="0"/>
              <a:t>    Diözesanverband Münster</a:t>
            </a:r>
          </a:p>
          <a:p>
            <a:pPr>
              <a:buNone/>
            </a:pPr>
            <a:endParaRPr lang="de-DE" dirty="0"/>
          </a:p>
          <a:p>
            <a:pPr>
              <a:buNone/>
            </a:pPr>
            <a:r>
              <a:rPr lang="de-DE" sz="2000" dirty="0" smtClean="0"/>
              <a:t>E-Mail: 	 </a:t>
            </a:r>
            <a:r>
              <a:rPr lang="de-DE" sz="2000" dirty="0" smtClean="0">
                <a:hlinkClick r:id="rId2"/>
              </a:rPr>
              <a:t>mtrienekens@online.de</a:t>
            </a:r>
            <a:endParaRPr lang="de-DE" sz="2000" dirty="0" smtClean="0"/>
          </a:p>
          <a:p>
            <a:pPr>
              <a:buNone/>
            </a:pPr>
            <a:r>
              <a:rPr lang="de-DE" sz="2000" dirty="0" smtClean="0"/>
              <a:t>Tel. </a:t>
            </a:r>
            <a:r>
              <a:rPr lang="de-DE" sz="2000" smtClean="0"/>
              <a:t>Mobil:  0174 320 1417</a:t>
            </a:r>
            <a:r>
              <a:rPr lang="de-DE" sz="2000" dirty="0" smtClean="0"/>
              <a:t>	</a:t>
            </a:r>
            <a:endParaRPr lang="de-DE" sz="2000" dirty="0"/>
          </a:p>
        </p:txBody>
      </p:sp>
      <p:pic>
        <p:nvPicPr>
          <p:cNvPr id="9" name="Grafik 8" descr="C:\Users\Karl\Pictures\Caritativer ausschuss\Matthias Trienekens.jpg"/>
          <p:cNvPicPr/>
          <p:nvPr/>
        </p:nvPicPr>
        <p:blipFill>
          <a:blip r:embed="rId3" cstate="print"/>
          <a:srcRect/>
          <a:stretch>
            <a:fillRect/>
          </a:stretch>
        </p:blipFill>
        <p:spPr bwMode="auto">
          <a:xfrm>
            <a:off x="5500694" y="1714488"/>
            <a:ext cx="3000396" cy="4000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214290"/>
            <a:ext cx="8715436" cy="6357982"/>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pPr>
              <a:buNone/>
            </a:pPr>
            <a:r>
              <a:rPr lang="de-DE" dirty="0" smtClean="0"/>
              <a:t>         </a:t>
            </a:r>
          </a:p>
          <a:p>
            <a:pPr>
              <a:buNone/>
            </a:pPr>
            <a:endParaRPr lang="de-DE" dirty="0" smtClean="0"/>
          </a:p>
          <a:p>
            <a:pPr>
              <a:buNone/>
            </a:pPr>
            <a:r>
              <a:rPr lang="de-DE" dirty="0" smtClean="0"/>
              <a:t>         </a:t>
            </a:r>
          </a:p>
          <a:p>
            <a:pPr>
              <a:buNone/>
            </a:pPr>
            <a:r>
              <a:rPr lang="de-DE" dirty="0" smtClean="0"/>
              <a:t>         Achim Berens</a:t>
            </a:r>
          </a:p>
          <a:p>
            <a:pPr>
              <a:buNone/>
            </a:pPr>
            <a:r>
              <a:rPr lang="de-DE" dirty="0" smtClean="0"/>
              <a:t>    Diözesanverband Trier</a:t>
            </a:r>
            <a:endParaRPr lang="de-DE" dirty="0"/>
          </a:p>
        </p:txBody>
      </p:sp>
      <p:pic>
        <p:nvPicPr>
          <p:cNvPr id="9" name="Grafik 8" descr="C:\Users\Karl\Pictures\Caritativer ausschuss\ba_01.JPG"/>
          <p:cNvPicPr/>
          <p:nvPr/>
        </p:nvPicPr>
        <p:blipFill>
          <a:blip r:embed="rId2" cstate="print"/>
          <a:srcRect/>
          <a:stretch>
            <a:fillRect/>
          </a:stretch>
        </p:blipFill>
        <p:spPr bwMode="auto">
          <a:xfrm>
            <a:off x="5500694" y="1928802"/>
            <a:ext cx="2928958" cy="41434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214290"/>
            <a:ext cx="8715436" cy="635800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285720" y="1357298"/>
            <a:ext cx="8229600" cy="5072098"/>
          </a:xfrm>
          <a:ln w="57150">
            <a:solidFill>
              <a:schemeClr val="bg1"/>
            </a:solidFill>
          </a:ln>
        </p:spPr>
        <p:txBody>
          <a:bodyPr/>
          <a:lstStyle/>
          <a:p>
            <a:pPr>
              <a:buNone/>
            </a:pPr>
            <a:r>
              <a:rPr lang="de-DE" dirty="0" smtClean="0"/>
              <a:t>        </a:t>
            </a:r>
          </a:p>
          <a:p>
            <a:pPr>
              <a:buNone/>
            </a:pPr>
            <a:endParaRPr lang="de-DE" dirty="0" smtClean="0"/>
          </a:p>
          <a:p>
            <a:pPr>
              <a:buNone/>
            </a:pPr>
            <a:endParaRPr lang="de-DE" dirty="0" smtClean="0"/>
          </a:p>
          <a:p>
            <a:pPr>
              <a:buNone/>
            </a:pPr>
            <a:r>
              <a:rPr lang="de-DE" dirty="0" smtClean="0"/>
              <a:t>             Thomas Gockel</a:t>
            </a:r>
          </a:p>
          <a:p>
            <a:pPr>
              <a:buNone/>
            </a:pPr>
            <a:r>
              <a:rPr lang="de-DE" dirty="0" smtClean="0"/>
              <a:t> Diözesanverband Paderborn</a:t>
            </a:r>
          </a:p>
          <a:p>
            <a:endParaRPr lang="de-DE" dirty="0" smtClean="0"/>
          </a:p>
          <a:p>
            <a:pPr>
              <a:buNone/>
            </a:pPr>
            <a:endParaRPr lang="de-DE" dirty="0" smtClean="0"/>
          </a:p>
        </p:txBody>
      </p:sp>
      <p:pic>
        <p:nvPicPr>
          <p:cNvPr id="3075" name="Picture 3"/>
          <p:cNvPicPr>
            <a:picLocks noChangeAspect="1" noChangeArrowheads="1"/>
          </p:cNvPicPr>
          <p:nvPr/>
        </p:nvPicPr>
        <p:blipFill>
          <a:blip r:embed="rId2"/>
          <a:srcRect/>
          <a:stretch>
            <a:fillRect/>
          </a:stretch>
        </p:blipFill>
        <p:spPr bwMode="auto">
          <a:xfrm>
            <a:off x="5786446" y="2000240"/>
            <a:ext cx="2714644" cy="40005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74638"/>
            <a:ext cx="8501122" cy="1642194"/>
          </a:xfrm>
          <a:solidFill>
            <a:schemeClr val="bg1"/>
          </a:solidFill>
        </p:spPr>
        <p:txBody>
          <a:bodyPr>
            <a:normAutofit/>
          </a:bodyPr>
          <a:lstStyle/>
          <a:p>
            <a:r>
              <a:rPr lang="de-DE" sz="2800" b="1" dirty="0" smtClean="0"/>
              <a:t>Mitglied des BDSJ der Jungschützenorganisation beim caritativen Ausschuss 2015</a:t>
            </a:r>
            <a:endParaRPr lang="de-DE" sz="2800" b="1" dirty="0"/>
          </a:p>
        </p:txBody>
      </p:sp>
      <p:sp>
        <p:nvSpPr>
          <p:cNvPr id="3" name="Inhaltsplatzhalter 2"/>
          <p:cNvSpPr>
            <a:spLocks noGrp="1"/>
          </p:cNvSpPr>
          <p:nvPr>
            <p:ph idx="1"/>
          </p:nvPr>
        </p:nvSpPr>
        <p:spPr>
          <a:xfrm>
            <a:off x="357158" y="2348880"/>
            <a:ext cx="8501122" cy="4223392"/>
          </a:xfrm>
          <a:solidFill>
            <a:schemeClr val="bg1"/>
          </a:solidFill>
        </p:spPr>
        <p:txBody>
          <a:bodyPr/>
          <a:lstStyle/>
          <a:p>
            <a:pPr>
              <a:buNone/>
            </a:pPr>
            <a:r>
              <a:rPr lang="de-DE" dirty="0" smtClean="0"/>
              <a:t>                          </a:t>
            </a:r>
          </a:p>
          <a:p>
            <a:pPr>
              <a:buNone/>
            </a:pPr>
            <a:r>
              <a:rPr lang="de-DE" dirty="0" smtClean="0"/>
              <a:t> </a:t>
            </a:r>
            <a:r>
              <a:rPr lang="de-DE" dirty="0" smtClean="0"/>
              <a:t>Lukas </a:t>
            </a:r>
            <a:r>
              <a:rPr lang="de-DE" dirty="0" smtClean="0"/>
              <a:t>Ernstberger</a:t>
            </a:r>
          </a:p>
          <a:p>
            <a:pPr>
              <a:buNone/>
            </a:pPr>
            <a:endParaRPr lang="de-DE" dirty="0" smtClean="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028" y="2780928"/>
            <a:ext cx="3339932" cy="3132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bg1"/>
            </a:solidFill>
          </a:ln>
        </p:spPr>
        <p:txBody>
          <a:bodyPr/>
          <a:lstStyle/>
          <a:p>
            <a:r>
              <a:rPr lang="de-DE" b="1" dirty="0" smtClean="0"/>
              <a:t>Unsere Wurzeln</a:t>
            </a:r>
            <a:endParaRPr lang="de-DE" b="1" dirty="0"/>
          </a:p>
        </p:txBody>
      </p:sp>
      <p:sp>
        <p:nvSpPr>
          <p:cNvPr id="3" name="Inhaltsplatzhalter 2"/>
          <p:cNvSpPr>
            <a:spLocks noGrp="1"/>
          </p:cNvSpPr>
          <p:nvPr>
            <p:ph idx="1"/>
          </p:nvPr>
        </p:nvSpPr>
        <p:spPr>
          <a:solidFill>
            <a:schemeClr val="bg1"/>
          </a:solidFill>
        </p:spPr>
        <p:txBody>
          <a:bodyPr/>
          <a:lstStyle/>
          <a:p>
            <a:r>
              <a:rPr lang="de-DE" dirty="0" smtClean="0"/>
              <a:t>In unsere Wurzeln: Ist das „SCHÜTZEN oder Beschützen“ also den Menschen zu helfen die in Not sind oder dort präsent zu sein wo unsere Hilfe in jeder Form gebraucht wird, fest verankert. Wir tunen dieses im Einklang mit den christlichen Werten unseres Glaubens und getreu unserer christlichen Prägung. </a:t>
            </a:r>
          </a:p>
          <a:p>
            <a:endParaRPr lang="de-DE"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b="1" dirty="0" smtClean="0"/>
              <a:t>Unser Ehrenmitglieder</a:t>
            </a:r>
            <a:endParaRPr lang="de-DE" b="1" dirty="0"/>
          </a:p>
        </p:txBody>
      </p:sp>
      <p:pic>
        <p:nvPicPr>
          <p:cNvPr id="5" name="Picture 2" descr="http://www.tbsv.org/images/mitgliedschaft.jpg"/>
          <p:cNvPicPr>
            <a:picLocks noGrp="1" noChangeAspect="1" noChangeArrowheads="1"/>
          </p:cNvPicPr>
          <p:nvPr>
            <p:ph idx="1"/>
          </p:nvPr>
        </p:nvPicPr>
        <p:blipFill>
          <a:blip r:embed="rId2"/>
          <a:srcRect/>
          <a:stretch>
            <a:fillRect/>
          </a:stretch>
        </p:blipFill>
        <p:spPr bwMode="auto">
          <a:xfrm>
            <a:off x="1879600" y="2066131"/>
            <a:ext cx="5384800" cy="3594100"/>
          </a:xfrm>
          <a:prstGeom prst="rect">
            <a:avLst/>
          </a:prstGeom>
          <a:noFill/>
        </p:spPr>
      </p:pic>
      <p:pic>
        <p:nvPicPr>
          <p:cNvPr id="6" name="Picture 6" descr="http://t2.gstatic.com/images?q=tbn:ANd9GcRiWqebROpheU6GdyTxZskG_0n5e-sS8Y6iq4xUvpY87gsSwGLk_LI2dg">
            <a:hlinkClick r:id="rId3"/>
          </p:cNvPr>
          <p:cNvPicPr>
            <a:picLocks noChangeAspect="1" noChangeArrowheads="1"/>
          </p:cNvPicPr>
          <p:nvPr/>
        </p:nvPicPr>
        <p:blipFill>
          <a:blip r:embed="rId4"/>
          <a:srcRect/>
          <a:stretch>
            <a:fillRect/>
          </a:stretch>
        </p:blipFill>
        <p:spPr bwMode="auto">
          <a:xfrm>
            <a:off x="3428992" y="3143248"/>
            <a:ext cx="714380" cy="642942"/>
          </a:xfrm>
          <a:prstGeom prst="rect">
            <a:avLst/>
          </a:prstGeom>
          <a:noFill/>
          <a:ln w="9525">
            <a:noFill/>
            <a:miter lim="800000"/>
            <a:headEnd/>
            <a:tailEnd/>
          </a:ln>
        </p:spPr>
      </p:pic>
      <p:sp>
        <p:nvSpPr>
          <p:cNvPr id="7" name="Rechteck 6"/>
          <p:cNvSpPr/>
          <p:nvPr/>
        </p:nvSpPr>
        <p:spPr>
          <a:xfrm>
            <a:off x="3500430" y="4071942"/>
            <a:ext cx="1643074" cy="646331"/>
          </a:xfrm>
          <a:prstGeom prst="rect">
            <a:avLst/>
          </a:prstGeom>
        </p:spPr>
        <p:txBody>
          <a:bodyPr wrap="square">
            <a:spAutoFit/>
          </a:bodyPr>
          <a:lstStyle/>
          <a:p>
            <a:r>
              <a:rPr lang="de-DE" dirty="0" smtClean="0"/>
              <a:t>     </a:t>
            </a:r>
            <a:r>
              <a:rPr lang="de-DE" b="1" dirty="0" smtClean="0"/>
              <a:t> Glaube,</a:t>
            </a:r>
          </a:p>
          <a:p>
            <a:r>
              <a:rPr lang="de-DE" b="1" dirty="0" smtClean="0"/>
              <a:t> Sitte, Heimat</a:t>
            </a:r>
            <a:endParaRPr lang="de-DE" b="1" dirty="0"/>
          </a:p>
        </p:txBody>
      </p:sp>
      <p:pic>
        <p:nvPicPr>
          <p:cNvPr id="8" name="Grafik 7" descr="https://encrypted-tbn1.gstatic.com/images?q=tbn:ANd9GcREy_aDfY91zxusXYLTZHp6qyJdVgFqyVfDcfe9fFD8r5mfY54v-WjFvQ"/>
          <p:cNvPicPr/>
          <p:nvPr/>
        </p:nvPicPr>
        <p:blipFill>
          <a:blip r:embed="rId5"/>
          <a:srcRect/>
          <a:stretch>
            <a:fillRect/>
          </a:stretch>
        </p:blipFill>
        <p:spPr bwMode="auto">
          <a:xfrm>
            <a:off x="4286248" y="3071810"/>
            <a:ext cx="714380" cy="7858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Wir</a:t>
            </a:r>
            <a:endParaRPr lang="de-DE" dirty="0"/>
          </a:p>
        </p:txBody>
      </p:sp>
      <p:sp>
        <p:nvSpPr>
          <p:cNvPr id="2" name="Titel 1"/>
          <p:cNvSpPr>
            <a:spLocks noGrp="1"/>
          </p:cNvSpPr>
          <p:nvPr>
            <p:ph type="title"/>
          </p:nvPr>
        </p:nvSpPr>
        <p:spPr/>
        <p:txBody>
          <a:bodyPr>
            <a:normAutofit fontScale="90000"/>
          </a:bodyPr>
          <a:lstStyle/>
          <a:p>
            <a:r>
              <a:rPr lang="de-DE" dirty="0" smtClean="0"/>
              <a:t>Mitglieder des </a:t>
            </a:r>
            <a:r>
              <a:rPr lang="de-DE" dirty="0"/>
              <a:t>c</a:t>
            </a:r>
            <a:r>
              <a:rPr lang="de-DE" dirty="0" smtClean="0"/>
              <a:t>aritativen Ausschuss</a:t>
            </a:r>
            <a:br>
              <a:rPr lang="de-DE" dirty="0" smtClean="0"/>
            </a:br>
            <a:r>
              <a:rPr lang="de-DE" dirty="0" smtClean="0"/>
              <a:t>Stand 12/2014</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normAutofit/>
          </a:bodyPr>
          <a:lstStyle/>
          <a:p>
            <a:pPr>
              <a:buNone/>
            </a:pPr>
            <a:r>
              <a:rPr lang="de-DE" dirty="0" smtClean="0"/>
              <a:t>   </a:t>
            </a:r>
          </a:p>
          <a:p>
            <a:endParaRPr lang="de-DE" dirty="0"/>
          </a:p>
          <a:p>
            <a:endParaRPr lang="de-DE" dirty="0" smtClean="0"/>
          </a:p>
        </p:txBody>
      </p:sp>
      <p:pic>
        <p:nvPicPr>
          <p:cNvPr id="8" name="Grafik 7" descr="C:\Users\Karl\Pictures\Caritativer ausschuss\ba_09.JPG"/>
          <p:cNvPicPr/>
          <p:nvPr/>
        </p:nvPicPr>
        <p:blipFill>
          <a:blip r:embed="rId2" cstate="print"/>
          <a:srcRect/>
          <a:stretch>
            <a:fillRect/>
          </a:stretch>
        </p:blipFill>
        <p:spPr bwMode="auto">
          <a:xfrm>
            <a:off x="1785918" y="2071678"/>
            <a:ext cx="54864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Ehrenmitglieder des caritativen Ausschuss</a:t>
            </a:r>
            <a:endParaRPr lang="de-DE" dirty="0"/>
          </a:p>
        </p:txBody>
      </p:sp>
      <p:sp>
        <p:nvSpPr>
          <p:cNvPr id="2" name="Titel 1"/>
          <p:cNvSpPr>
            <a:spLocks noGrp="1"/>
          </p:cNvSpPr>
          <p:nvPr>
            <p:ph type="title"/>
          </p:nvPr>
        </p:nvSpPr>
        <p:spPr/>
        <p:txBody>
          <a:bodyPr>
            <a:normAutofit fontScale="90000"/>
          </a:bodyPr>
          <a:lstStyle/>
          <a:p>
            <a:r>
              <a:rPr lang="de-DE" dirty="0" smtClean="0"/>
              <a:t>Ehrenmitglieder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normAutofit/>
          </a:bodyPr>
          <a:lstStyle/>
          <a:p>
            <a:pPr>
              <a:buNone/>
            </a:pPr>
            <a:r>
              <a:rPr lang="de-DE" dirty="0" smtClean="0"/>
              <a:t>   </a:t>
            </a:r>
          </a:p>
          <a:p>
            <a:pPr>
              <a:buNone/>
            </a:pPr>
            <a:endParaRPr lang="de-DE" dirty="0" smtClean="0"/>
          </a:p>
          <a:p>
            <a:pPr>
              <a:buNone/>
            </a:pPr>
            <a:endParaRPr lang="de-DE" dirty="0"/>
          </a:p>
          <a:p>
            <a:pPr>
              <a:buNone/>
            </a:pPr>
            <a:r>
              <a:rPr lang="de-DE" dirty="0" smtClean="0"/>
              <a:t>      Ehrenvorsitzender</a:t>
            </a:r>
          </a:p>
          <a:p>
            <a:pPr>
              <a:buNone/>
            </a:pPr>
            <a:r>
              <a:rPr lang="de-DE" dirty="0" smtClean="0"/>
              <a:t>        Wilfried Krüger</a:t>
            </a:r>
          </a:p>
          <a:p>
            <a:endParaRPr lang="de-DE" dirty="0"/>
          </a:p>
          <a:p>
            <a:endParaRPr lang="de-DE" dirty="0" smtClean="0"/>
          </a:p>
        </p:txBody>
      </p:sp>
      <p:pic>
        <p:nvPicPr>
          <p:cNvPr id="5" name="Grafik 4" descr="C:\Users\Karl\Pictures\Caritativer ausschuss\ba_07.JPG"/>
          <p:cNvPicPr/>
          <p:nvPr/>
        </p:nvPicPr>
        <p:blipFill>
          <a:blip r:embed="rId2" cstate="print"/>
          <a:srcRect/>
          <a:stretch>
            <a:fillRect/>
          </a:stretch>
        </p:blipFill>
        <p:spPr bwMode="auto">
          <a:xfrm>
            <a:off x="5715008" y="2143116"/>
            <a:ext cx="2714644" cy="37862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Ehrenmitglieder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pPr>
              <a:buNone/>
            </a:pPr>
            <a:endParaRPr lang="de-DE" dirty="0" smtClean="0"/>
          </a:p>
          <a:p>
            <a:pPr>
              <a:buNone/>
            </a:pPr>
            <a:r>
              <a:rPr lang="de-DE" dirty="0" smtClean="0"/>
              <a:t>           </a:t>
            </a:r>
          </a:p>
          <a:p>
            <a:pPr>
              <a:buNone/>
            </a:pPr>
            <a:endParaRPr lang="de-DE" dirty="0" smtClean="0"/>
          </a:p>
          <a:p>
            <a:pPr>
              <a:buNone/>
            </a:pPr>
            <a:r>
              <a:rPr lang="de-DE" dirty="0" smtClean="0"/>
              <a:t>              Willi Küppers</a:t>
            </a:r>
          </a:p>
          <a:p>
            <a:pPr>
              <a:buNone/>
            </a:pPr>
            <a:r>
              <a:rPr lang="de-DE" dirty="0"/>
              <a:t> </a:t>
            </a:r>
            <a:r>
              <a:rPr lang="de-DE" dirty="0" smtClean="0"/>
              <a:t>    Diözesanverband Aachen</a:t>
            </a:r>
          </a:p>
          <a:p>
            <a:endParaRPr lang="de-DE" dirty="0"/>
          </a:p>
          <a:p>
            <a:endParaRPr lang="de-DE" dirty="0" smtClean="0"/>
          </a:p>
        </p:txBody>
      </p:sp>
      <p:pic>
        <p:nvPicPr>
          <p:cNvPr id="7" name="Grafik 6" descr="C:\Users\Karl\Pictures\Caritativer ausschuss\ba_08.JPG"/>
          <p:cNvPicPr/>
          <p:nvPr/>
        </p:nvPicPr>
        <p:blipFill>
          <a:blip r:embed="rId2" cstate="print"/>
          <a:srcRect/>
          <a:stretch>
            <a:fillRect/>
          </a:stretch>
        </p:blipFill>
        <p:spPr bwMode="auto">
          <a:xfrm>
            <a:off x="5857884" y="1928802"/>
            <a:ext cx="2643206" cy="40005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Ehrenmitglieder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pPr>
              <a:buNone/>
            </a:pPr>
            <a:endParaRPr lang="de-DE" dirty="0" smtClean="0"/>
          </a:p>
          <a:p>
            <a:pPr>
              <a:buNone/>
            </a:pPr>
            <a:r>
              <a:rPr lang="de-DE" dirty="0" smtClean="0"/>
              <a:t>           </a:t>
            </a:r>
          </a:p>
          <a:p>
            <a:pPr>
              <a:buNone/>
            </a:pPr>
            <a:endParaRPr lang="de-DE" dirty="0" smtClean="0"/>
          </a:p>
          <a:p>
            <a:pPr>
              <a:buNone/>
            </a:pPr>
            <a:r>
              <a:rPr lang="de-DE" dirty="0" smtClean="0"/>
              <a:t>              Willi Sprenger</a:t>
            </a:r>
          </a:p>
          <a:p>
            <a:pPr>
              <a:buNone/>
            </a:pPr>
            <a:r>
              <a:rPr lang="de-DE" dirty="0"/>
              <a:t> </a:t>
            </a:r>
            <a:r>
              <a:rPr lang="de-DE" dirty="0" smtClean="0"/>
              <a:t>    Diözesanverband Münster</a:t>
            </a:r>
          </a:p>
          <a:p>
            <a:endParaRPr lang="de-DE" dirty="0"/>
          </a:p>
          <a:p>
            <a:endParaRPr lang="de-DE" dirty="0" smtClean="0"/>
          </a:p>
        </p:txBody>
      </p:sp>
      <p:pic>
        <p:nvPicPr>
          <p:cNvPr id="8" name="Grafik 7" descr="C:\Users\Karl\Pictures\Caritativer ausschuss\ba_05.JPG"/>
          <p:cNvPicPr/>
          <p:nvPr/>
        </p:nvPicPr>
        <p:blipFill>
          <a:blip r:embed="rId2" cstate="print"/>
          <a:srcRect/>
          <a:stretch>
            <a:fillRect/>
          </a:stretch>
        </p:blipFill>
        <p:spPr bwMode="auto">
          <a:xfrm>
            <a:off x="5929322" y="2071678"/>
            <a:ext cx="2571768" cy="39290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normAutofit fontScale="90000"/>
          </a:bodyPr>
          <a:lstStyle/>
          <a:p>
            <a:r>
              <a:rPr lang="de-DE" dirty="0" smtClean="0"/>
              <a:t>Ehrenmitglieder des </a:t>
            </a:r>
            <a:r>
              <a:rPr lang="de-DE" dirty="0"/>
              <a:t>c</a:t>
            </a:r>
            <a:r>
              <a:rPr lang="de-DE" dirty="0" smtClean="0"/>
              <a:t>aritativen Ausschuss</a:t>
            </a:r>
            <a:endParaRPr lang="de-DE" dirty="0"/>
          </a:p>
        </p:txBody>
      </p:sp>
      <p:sp>
        <p:nvSpPr>
          <p:cNvPr id="3" name="Inhaltsplatzhalter 2"/>
          <p:cNvSpPr>
            <a:spLocks noGrp="1"/>
          </p:cNvSpPr>
          <p:nvPr>
            <p:ph idx="1"/>
          </p:nvPr>
        </p:nvSpPr>
        <p:spPr>
          <a:xfrm>
            <a:off x="457200" y="1357298"/>
            <a:ext cx="8229600" cy="5072098"/>
          </a:xfrm>
          <a:ln w="57150">
            <a:solidFill>
              <a:schemeClr val="bg1"/>
            </a:solidFill>
          </a:ln>
        </p:spPr>
        <p:txBody>
          <a:bodyPr/>
          <a:lstStyle/>
          <a:p>
            <a:pPr>
              <a:buNone/>
            </a:pPr>
            <a:endParaRPr lang="de-DE" dirty="0" smtClean="0"/>
          </a:p>
          <a:p>
            <a:pPr>
              <a:buNone/>
            </a:pPr>
            <a:r>
              <a:rPr lang="de-DE" dirty="0" smtClean="0"/>
              <a:t>           </a:t>
            </a:r>
          </a:p>
          <a:p>
            <a:pPr>
              <a:buNone/>
            </a:pPr>
            <a:endParaRPr lang="de-DE" dirty="0" smtClean="0"/>
          </a:p>
          <a:p>
            <a:pPr>
              <a:buNone/>
            </a:pPr>
            <a:r>
              <a:rPr lang="de-DE" dirty="0" smtClean="0"/>
              <a:t>                  Bruno Gerken</a:t>
            </a:r>
          </a:p>
          <a:p>
            <a:pPr>
              <a:buNone/>
            </a:pPr>
            <a:r>
              <a:rPr lang="de-DE" dirty="0"/>
              <a:t> </a:t>
            </a:r>
            <a:r>
              <a:rPr lang="de-DE" dirty="0" smtClean="0"/>
              <a:t>    Diözesanverband Paderborn</a:t>
            </a:r>
          </a:p>
          <a:p>
            <a:endParaRPr lang="de-DE" dirty="0"/>
          </a:p>
          <a:p>
            <a:endParaRPr lang="de-DE" dirty="0" smtClean="0"/>
          </a:p>
        </p:txBody>
      </p:sp>
      <p:pic>
        <p:nvPicPr>
          <p:cNvPr id="1027" name="Picture 3"/>
          <p:cNvPicPr>
            <a:picLocks noChangeAspect="1" noChangeArrowheads="1"/>
          </p:cNvPicPr>
          <p:nvPr/>
        </p:nvPicPr>
        <p:blipFill>
          <a:blip r:embed="rId2"/>
          <a:srcRect/>
          <a:stretch>
            <a:fillRect/>
          </a:stretch>
        </p:blipFill>
        <p:spPr bwMode="auto">
          <a:xfrm>
            <a:off x="6143636" y="2000240"/>
            <a:ext cx="2500330" cy="378621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14282" y="142852"/>
            <a:ext cx="8715436" cy="657229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de-DE" dirty="0" smtClean="0"/>
              <a:t> Bruno Gerken</a:t>
            </a:r>
          </a:p>
          <a:p>
            <a:pPr>
              <a:buNone/>
            </a:pPr>
            <a:r>
              <a:rPr lang="de-DE" dirty="0" smtClean="0"/>
              <a:t>n</a:t>
            </a:r>
            <a:endParaRPr lang="de-DE" dirty="0"/>
          </a:p>
        </p:txBody>
      </p:sp>
      <p:sp>
        <p:nvSpPr>
          <p:cNvPr id="2" name="Titel 1"/>
          <p:cNvSpPr>
            <a:spLocks noGrp="1"/>
          </p:cNvSpPr>
          <p:nvPr>
            <p:ph type="title"/>
          </p:nvPr>
        </p:nvSpPr>
        <p:spPr/>
        <p:txBody>
          <a:bodyPr>
            <a:normAutofit fontScale="90000"/>
          </a:bodyPr>
          <a:lstStyle/>
          <a:p>
            <a:r>
              <a:rPr lang="de-DE" dirty="0" smtClean="0"/>
              <a:t>Ehrenmitglieder des </a:t>
            </a:r>
            <a:r>
              <a:rPr lang="de-DE" dirty="0"/>
              <a:t>c</a:t>
            </a:r>
            <a:r>
              <a:rPr lang="de-DE" dirty="0" smtClean="0"/>
              <a:t>aritativen Ausschuss</a:t>
            </a:r>
            <a:endParaRPr lang="de-DE" dirty="0"/>
          </a:p>
        </p:txBody>
      </p:sp>
      <p:pic>
        <p:nvPicPr>
          <p:cNvPr id="2050" name="Picture 2"/>
          <p:cNvPicPr>
            <a:picLocks noGrp="1" noChangeAspect="1" noChangeArrowheads="1"/>
          </p:cNvPicPr>
          <p:nvPr>
            <p:ph idx="1"/>
          </p:nvPr>
        </p:nvPicPr>
        <p:blipFill>
          <a:blip r:embed="rId2"/>
          <a:srcRect/>
          <a:stretch>
            <a:fillRect/>
          </a:stretch>
        </p:blipFill>
        <p:spPr bwMode="auto">
          <a:xfrm>
            <a:off x="6072198" y="2143116"/>
            <a:ext cx="2500330" cy="3571900"/>
          </a:xfrm>
          <a:prstGeom prst="rect">
            <a:avLst/>
          </a:prstGeom>
          <a:noFill/>
          <a:ln w="9525">
            <a:noFill/>
            <a:miter lim="800000"/>
            <a:headEnd/>
            <a:tailEnd/>
          </a:ln>
          <a:effectLst/>
        </p:spPr>
      </p:pic>
      <p:sp>
        <p:nvSpPr>
          <p:cNvPr id="7" name="Rechteck 6"/>
          <p:cNvSpPr/>
          <p:nvPr/>
        </p:nvSpPr>
        <p:spPr>
          <a:xfrm>
            <a:off x="785786" y="3105835"/>
            <a:ext cx="6072214" cy="1077218"/>
          </a:xfrm>
          <a:prstGeom prst="rect">
            <a:avLst/>
          </a:prstGeom>
        </p:spPr>
        <p:txBody>
          <a:bodyPr wrap="square">
            <a:spAutoFit/>
          </a:bodyPr>
          <a:lstStyle/>
          <a:p>
            <a:pPr>
              <a:buNone/>
            </a:pPr>
            <a:r>
              <a:rPr lang="de-DE" sz="3200" dirty="0" smtClean="0"/>
              <a:t>Vertreter der Jungschützen </a:t>
            </a:r>
          </a:p>
          <a:p>
            <a:pPr>
              <a:buNone/>
            </a:pPr>
            <a:r>
              <a:rPr lang="de-DE" sz="3200" dirty="0" smtClean="0"/>
              <a:t>         Thomas Köhler</a:t>
            </a:r>
            <a:endParaRPr lang="de-DE" sz="3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b="1" dirty="0" smtClean="0"/>
              <a:t>Unsere Aufgabe</a:t>
            </a:r>
            <a:endParaRPr lang="de-DE" b="1" dirty="0"/>
          </a:p>
        </p:txBody>
      </p:sp>
      <p:sp>
        <p:nvSpPr>
          <p:cNvPr id="3" name="Inhaltsplatzhalter 2"/>
          <p:cNvSpPr>
            <a:spLocks noGrp="1"/>
          </p:cNvSpPr>
          <p:nvPr>
            <p:ph idx="1"/>
          </p:nvPr>
        </p:nvSpPr>
        <p:spPr>
          <a:xfrm>
            <a:off x="457200" y="1600200"/>
            <a:ext cx="8229600" cy="4900634"/>
          </a:xfrm>
          <a:solidFill>
            <a:schemeClr val="bg1"/>
          </a:solidFill>
          <a:ln>
            <a:solidFill>
              <a:schemeClr val="bg1"/>
            </a:solidFill>
          </a:ln>
        </p:spPr>
        <p:txBody>
          <a:bodyPr>
            <a:normAutofit fontScale="70000" lnSpcReduction="20000"/>
          </a:bodyPr>
          <a:lstStyle/>
          <a:p>
            <a:pPr>
              <a:buNone/>
            </a:pPr>
            <a:r>
              <a:rPr lang="de-DE" dirty="0" smtClean="0"/>
              <a:t>      Wir sehen es als unsere Aufgabe an,  gegründet auf der Grundlage unserer Wurzeln unseres Wahlspruches für </a:t>
            </a:r>
          </a:p>
          <a:p>
            <a:pPr>
              <a:buNone/>
            </a:pPr>
            <a:endParaRPr lang="de-DE" dirty="0" smtClean="0"/>
          </a:p>
          <a:p>
            <a:pPr>
              <a:buNone/>
            </a:pPr>
            <a:r>
              <a:rPr lang="de-DE" dirty="0" smtClean="0"/>
              <a:t>                    </a:t>
            </a:r>
            <a:r>
              <a:rPr lang="de-DE" sz="7000" b="1" dirty="0" smtClean="0"/>
              <a:t>GLAUBE, SITTE, HEIMAT</a:t>
            </a:r>
          </a:p>
          <a:p>
            <a:pPr>
              <a:buNone/>
            </a:pPr>
            <a:r>
              <a:rPr lang="de-DE" dirty="0" smtClean="0"/>
              <a:t>     aktive Arbeit und Hilfe zu leisten, wenn Menschen unsere Hilfe  benötigen.</a:t>
            </a:r>
          </a:p>
          <a:p>
            <a:pPr>
              <a:buNone/>
            </a:pPr>
            <a:endParaRPr lang="de-DE" dirty="0" smtClean="0"/>
          </a:p>
          <a:p>
            <a:pPr>
              <a:buNone/>
            </a:pPr>
            <a:r>
              <a:rPr lang="de-DE" dirty="0" smtClean="0"/>
              <a:t>     Wir möchten unsere soziale Kompetenz und unser Engagement  in unserem Umfeld aber auch Weltweit  im Kontext mit unserem christlichen Glauben der breiten Öffentlichkeit näher bringen.</a:t>
            </a:r>
          </a:p>
          <a:p>
            <a:pPr>
              <a:buNone/>
            </a:pPr>
            <a:r>
              <a:rPr lang="de-DE" dirty="0" smtClean="0"/>
              <a:t> </a:t>
            </a:r>
          </a:p>
          <a:p>
            <a:pPr>
              <a:buNone/>
            </a:pPr>
            <a:r>
              <a:rPr lang="de-DE" dirty="0" smtClean="0"/>
              <a:t>     Hierzu benötigen wir die Hilfe aller Bruderschaften, Schützengilden,        Schützenvereine und dem BHDJ im Bund der Deutschen Historische Schützenbruderschaften.</a:t>
            </a:r>
          </a:p>
          <a:p>
            <a:pPr>
              <a:buNone/>
            </a:pPr>
            <a:endParaRPr lang="de-DE"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00B050"/>
            </a:solidFill>
          </a:ln>
        </p:spPr>
        <p:txBody>
          <a:bodyPr>
            <a:normAutofit fontScale="90000"/>
          </a:bodyPr>
          <a:lstStyle/>
          <a:p>
            <a:r>
              <a:rPr lang="de-DE" b="1" dirty="0" smtClean="0">
                <a:solidFill>
                  <a:schemeClr val="bg1"/>
                </a:solidFill>
              </a:rPr>
              <a:t>Caritativer Ausschuss 2015 </a:t>
            </a:r>
            <a:br>
              <a:rPr lang="de-DE" b="1" dirty="0" smtClean="0">
                <a:solidFill>
                  <a:schemeClr val="bg1"/>
                </a:solidFill>
              </a:rPr>
            </a:br>
            <a:r>
              <a:rPr lang="de-DE" b="1" dirty="0" smtClean="0">
                <a:solidFill>
                  <a:schemeClr val="bg1"/>
                </a:solidFill>
              </a:rPr>
              <a:t>Mitglieder BHDS</a:t>
            </a:r>
            <a:endParaRPr lang="de-DE" b="1" dirty="0">
              <a:solidFill>
                <a:schemeClr val="bg1"/>
              </a:solidFill>
            </a:endParaRPr>
          </a:p>
        </p:txBody>
      </p:sp>
      <p:sp>
        <p:nvSpPr>
          <p:cNvPr id="3" name="Inhaltsplatzhalter 2"/>
          <p:cNvSpPr>
            <a:spLocks noGrp="1"/>
          </p:cNvSpPr>
          <p:nvPr>
            <p:ph idx="1"/>
          </p:nvPr>
        </p:nvSpPr>
        <p:spPr>
          <a:xfrm>
            <a:off x="457200" y="1500174"/>
            <a:ext cx="8229600" cy="4714908"/>
          </a:xfrm>
          <a:solidFill>
            <a:schemeClr val="bg1"/>
          </a:solidFill>
        </p:spPr>
        <p:txBody>
          <a:bodyPr/>
          <a:lstStyle/>
          <a:p>
            <a:endParaRPr lang="de-DE" dirty="0"/>
          </a:p>
        </p:txBody>
      </p:sp>
      <p:pic>
        <p:nvPicPr>
          <p:cNvPr id="8" name="Grafik 7" descr="C:\Users\Karl\Pictures\Caritativer ausschuss\ba_03(1).JPG"/>
          <p:cNvPicPr/>
          <p:nvPr/>
        </p:nvPicPr>
        <p:blipFill>
          <a:blip r:embed="rId2" cstate="print"/>
          <a:srcRect/>
          <a:stretch>
            <a:fillRect/>
          </a:stretch>
        </p:blipFill>
        <p:spPr bwMode="auto">
          <a:xfrm>
            <a:off x="2571736" y="1571612"/>
            <a:ext cx="2000264" cy="2571768"/>
          </a:xfrm>
          <a:prstGeom prst="rect">
            <a:avLst/>
          </a:prstGeom>
          <a:noFill/>
          <a:ln w="9525">
            <a:noFill/>
            <a:miter lim="800000"/>
            <a:headEnd/>
            <a:tailEnd/>
          </a:ln>
        </p:spPr>
      </p:pic>
      <p:pic>
        <p:nvPicPr>
          <p:cNvPr id="10" name="Grafik 9" descr="C:\Users\Karl\Pictures\Caritativer ausschuss\ba_06.JPG"/>
          <p:cNvPicPr/>
          <p:nvPr/>
        </p:nvPicPr>
        <p:blipFill>
          <a:blip r:embed="rId3" cstate="print"/>
          <a:srcRect/>
          <a:stretch>
            <a:fillRect/>
          </a:stretch>
        </p:blipFill>
        <p:spPr bwMode="auto">
          <a:xfrm>
            <a:off x="571472" y="1571612"/>
            <a:ext cx="1928826" cy="2357454"/>
          </a:xfrm>
          <a:prstGeom prst="rect">
            <a:avLst/>
          </a:prstGeom>
          <a:noFill/>
          <a:ln w="9525">
            <a:noFill/>
            <a:miter lim="800000"/>
            <a:headEnd/>
            <a:tailEnd/>
          </a:ln>
        </p:spPr>
      </p:pic>
      <p:pic>
        <p:nvPicPr>
          <p:cNvPr id="11" name="Picture 2" descr="E:\eine-ganz-besondere-ehrung-1.jpg"/>
          <p:cNvPicPr>
            <a:picLocks noChangeAspect="1" noChangeArrowheads="1"/>
          </p:cNvPicPr>
          <p:nvPr/>
        </p:nvPicPr>
        <p:blipFill>
          <a:blip r:embed="rId4"/>
          <a:srcRect/>
          <a:stretch>
            <a:fillRect/>
          </a:stretch>
        </p:blipFill>
        <p:spPr bwMode="auto">
          <a:xfrm>
            <a:off x="6786578" y="1643050"/>
            <a:ext cx="1857388" cy="2857520"/>
          </a:xfrm>
          <a:prstGeom prst="rect">
            <a:avLst/>
          </a:prstGeom>
          <a:noFill/>
        </p:spPr>
      </p:pic>
      <p:pic>
        <p:nvPicPr>
          <p:cNvPr id="7" name="Grafik 6" descr="C:\Users\Karl\Pictures\Caritativer ausschuss\ba_04.JPG"/>
          <p:cNvPicPr/>
          <p:nvPr/>
        </p:nvPicPr>
        <p:blipFill>
          <a:blip r:embed="rId5" cstate="print"/>
          <a:srcRect/>
          <a:stretch>
            <a:fillRect/>
          </a:stretch>
        </p:blipFill>
        <p:spPr bwMode="auto">
          <a:xfrm>
            <a:off x="2571736" y="3786190"/>
            <a:ext cx="2000264" cy="2357454"/>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a:stretch>
            <a:fillRect/>
          </a:stretch>
        </p:blipFill>
        <p:spPr bwMode="auto">
          <a:xfrm>
            <a:off x="4643438" y="1571612"/>
            <a:ext cx="2071702" cy="2500330"/>
          </a:xfrm>
          <a:prstGeom prst="rect">
            <a:avLst/>
          </a:prstGeom>
          <a:noFill/>
          <a:ln w="9525">
            <a:noFill/>
            <a:miter lim="800000"/>
            <a:headEnd/>
            <a:tailEnd/>
          </a:ln>
          <a:effectLst/>
        </p:spPr>
      </p:pic>
      <p:pic>
        <p:nvPicPr>
          <p:cNvPr id="5" name="Grafik 4" descr="C:\Users\Karl\Pictures\Caritativer ausschuss\ba_01.JPG"/>
          <p:cNvPicPr/>
          <p:nvPr/>
        </p:nvPicPr>
        <p:blipFill>
          <a:blip r:embed="rId7" cstate="print"/>
          <a:srcRect/>
          <a:stretch>
            <a:fillRect/>
          </a:stretch>
        </p:blipFill>
        <p:spPr bwMode="auto">
          <a:xfrm>
            <a:off x="571472" y="3643314"/>
            <a:ext cx="1928826" cy="2500330"/>
          </a:xfrm>
          <a:prstGeom prst="rect">
            <a:avLst/>
          </a:prstGeom>
          <a:noFill/>
          <a:ln w="9525">
            <a:noFill/>
            <a:miter lim="800000"/>
            <a:headEnd/>
            <a:tailEnd/>
          </a:ln>
        </p:spPr>
      </p:pic>
      <p:pic>
        <p:nvPicPr>
          <p:cNvPr id="6" name="Grafik 5" descr="C:\Users\Karl\Pictures\Caritativer ausschuss\Matthias Trienekens.jpg"/>
          <p:cNvPicPr/>
          <p:nvPr/>
        </p:nvPicPr>
        <p:blipFill>
          <a:blip r:embed="rId8" cstate="print"/>
          <a:srcRect/>
          <a:stretch>
            <a:fillRect/>
          </a:stretch>
        </p:blipFill>
        <p:spPr bwMode="auto">
          <a:xfrm>
            <a:off x="6786578" y="3750471"/>
            <a:ext cx="1857388" cy="2428892"/>
          </a:xfrm>
          <a:prstGeom prst="rect">
            <a:avLst/>
          </a:prstGeom>
          <a:noFill/>
          <a:ln w="9525">
            <a:noFill/>
            <a:miter lim="800000"/>
            <a:headEnd/>
            <a:tailEnd/>
          </a:ln>
        </p:spPr>
      </p:pic>
      <p:pic>
        <p:nvPicPr>
          <p:cNvPr id="9" name="Picture 2" descr="http://schuetzen.erzbistum-koeln.de/export/sites/schuetzen/DV_Aachen/_galerien/bilder/Bez-BBM/bbm_knur.jpg"/>
          <p:cNvPicPr>
            <a:picLocks noChangeAspect="1" noChangeArrowheads="1"/>
          </p:cNvPicPr>
          <p:nvPr/>
        </p:nvPicPr>
        <p:blipFill>
          <a:blip r:embed="rId9"/>
          <a:srcRect/>
          <a:stretch>
            <a:fillRect/>
          </a:stretch>
        </p:blipFill>
        <p:spPr bwMode="auto">
          <a:xfrm>
            <a:off x="4643438" y="3786190"/>
            <a:ext cx="2071702" cy="2357454"/>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dirty="0" smtClean="0"/>
              <a:t>Wie kann man uns unterstützen?</a:t>
            </a:r>
            <a:endParaRPr lang="de-DE" dirty="0"/>
          </a:p>
        </p:txBody>
      </p:sp>
      <p:sp>
        <p:nvSpPr>
          <p:cNvPr id="3" name="Inhaltsplatzhalter 2"/>
          <p:cNvSpPr>
            <a:spLocks noGrp="1"/>
          </p:cNvSpPr>
          <p:nvPr>
            <p:ph idx="1"/>
          </p:nvPr>
        </p:nvSpPr>
        <p:spPr>
          <a:solidFill>
            <a:schemeClr val="bg1"/>
          </a:solidFill>
        </p:spPr>
        <p:txBody>
          <a:bodyPr>
            <a:normAutofit lnSpcReduction="10000"/>
          </a:bodyPr>
          <a:lstStyle/>
          <a:p>
            <a:r>
              <a:rPr lang="de-DE" dirty="0" smtClean="0"/>
              <a:t>Bei unsere Arbeit sind wir auf Informationen aus den Bruderschaften, Bezirksverbänden und Diözesen über Ihr soziales Engagement  und über ihre soziale Arbeit sowie auch über ihre evtl. Spendentätigkeit angewiesen.</a:t>
            </a:r>
          </a:p>
          <a:p>
            <a:r>
              <a:rPr lang="de-DE" dirty="0" smtClean="0">
                <a:solidFill>
                  <a:srgbClr val="FF0000"/>
                </a:solidFill>
              </a:rPr>
              <a:t>Alle Brudermeister und Präsidenten bekommen  am Anfang des Jahres  einen Fragebogen, den gilt es auszufüllen und an den caritativen Ausschuss zurück zusenden.</a:t>
            </a:r>
            <a:endParaRPr lang="de-DE" dirty="0">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b="1" dirty="0" smtClean="0"/>
              <a:t>Auswertung des Fragebogen</a:t>
            </a:r>
            <a:endParaRPr lang="de-DE" dirty="0"/>
          </a:p>
        </p:txBody>
      </p:sp>
      <p:sp>
        <p:nvSpPr>
          <p:cNvPr id="3" name="Inhaltsplatzhalter 2"/>
          <p:cNvSpPr>
            <a:spLocks noGrp="1"/>
          </p:cNvSpPr>
          <p:nvPr>
            <p:ph idx="1"/>
          </p:nvPr>
        </p:nvSpPr>
        <p:spPr>
          <a:solidFill>
            <a:schemeClr val="bg1"/>
          </a:solidFill>
        </p:spPr>
        <p:txBody>
          <a:bodyPr>
            <a:normAutofit/>
          </a:bodyPr>
          <a:lstStyle/>
          <a:p>
            <a:r>
              <a:rPr lang="de-DE" dirty="0" smtClean="0"/>
              <a:t>Aus den Rücksendungen der Fragebögen können wir die Information und Zahlen generieren, die unser soziale Kompetenz und unsere Leistungen in der heutigen Gesellschaft verdeutlichen.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dirty="0" smtClean="0"/>
              <a:t>Dokumentation der Daten</a:t>
            </a:r>
            <a:endParaRPr lang="de-DE" dirty="0"/>
          </a:p>
        </p:txBody>
      </p:sp>
      <p:sp>
        <p:nvSpPr>
          <p:cNvPr id="3" name="Inhaltsplatzhalter 2"/>
          <p:cNvSpPr>
            <a:spLocks noGrp="1"/>
          </p:cNvSpPr>
          <p:nvPr>
            <p:ph idx="1"/>
          </p:nvPr>
        </p:nvSpPr>
        <p:spPr>
          <a:solidFill>
            <a:schemeClr val="bg1"/>
          </a:solidFill>
        </p:spPr>
        <p:txBody>
          <a:bodyPr/>
          <a:lstStyle/>
          <a:p>
            <a:r>
              <a:rPr lang="de-DE" dirty="0" smtClean="0"/>
              <a:t>Die Daten werden ohne jeglichen Bezug zur Bruderschaft ausgewertet und an das Präsidium weitergeleitet. Mit den jährlich  erhobenen Daten ist man in der Lage unsere soziale Kompetenz  darzustellen und sichern unseren Stellenwert somit festigen wir als Schützen unsere Existenzberechtigung in der heutigen Gesellschaft. </a:t>
            </a:r>
          </a:p>
          <a:p>
            <a:endParaRPr lang="de-DE"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fontScale="90000"/>
          </a:bodyPr>
          <a:lstStyle/>
          <a:p>
            <a:r>
              <a:rPr lang="de-DE" dirty="0" smtClean="0"/>
              <a:t>Wozu werden die Daten verwendet?</a:t>
            </a:r>
            <a:endParaRPr lang="de-DE" dirty="0"/>
          </a:p>
        </p:txBody>
      </p:sp>
      <p:sp>
        <p:nvSpPr>
          <p:cNvPr id="3" name="Inhaltsplatzhalter 2"/>
          <p:cNvSpPr>
            <a:spLocks noGrp="1"/>
          </p:cNvSpPr>
          <p:nvPr>
            <p:ph idx="1"/>
          </p:nvPr>
        </p:nvSpPr>
        <p:spPr>
          <a:solidFill>
            <a:schemeClr val="bg1"/>
          </a:solidFill>
        </p:spPr>
        <p:txBody>
          <a:bodyPr/>
          <a:lstStyle/>
          <a:p>
            <a:r>
              <a:rPr lang="de-DE" dirty="0" smtClean="0"/>
              <a:t>Mit diesen Daten versetzen wir unseren Bund in der Lage den Menschen, aber auch der Politik zu zeigen, dass wir unter dem Begriff „Schützen“ nicht in erster Line den Umgang mit Waffen und die schießsportliche Freizeitgestaltung und gemeinhin das „Schützenfest“ verstehen. Diese Bereiche sind zweifellos auch ein wichtiger Teil unserer kulturellen Identität. </a:t>
            </a:r>
          </a:p>
          <a:p>
            <a:endParaRPr lang="de-DE"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fontScale="90000"/>
          </a:bodyPr>
          <a:lstStyle/>
          <a:p>
            <a:r>
              <a:rPr lang="de-DE" dirty="0" smtClean="0"/>
              <a:t>Was sagen die ermittelten Daten aus?</a:t>
            </a:r>
            <a:endParaRPr lang="de-DE" dirty="0"/>
          </a:p>
        </p:txBody>
      </p:sp>
      <p:sp>
        <p:nvSpPr>
          <p:cNvPr id="3" name="Inhaltsplatzhalter 2"/>
          <p:cNvSpPr>
            <a:spLocks noGrp="1"/>
          </p:cNvSpPr>
          <p:nvPr>
            <p:ph idx="1"/>
          </p:nvPr>
        </p:nvSpPr>
        <p:spPr>
          <a:solidFill>
            <a:schemeClr val="bg1"/>
          </a:solidFill>
        </p:spPr>
        <p:txBody>
          <a:bodyPr>
            <a:normAutofit lnSpcReduction="10000"/>
          </a:bodyPr>
          <a:lstStyle/>
          <a:p>
            <a:r>
              <a:rPr lang="de-DE" dirty="0" smtClean="0"/>
              <a:t>Denn dieses Daten zeigen unsere soziale Kompetenz und sind ein Spiegelbild unserer ehrenamtlichen und selbstlosen Hilfe für Menschen in Not auf mannigfaltige Art und Weise. Sie zeigen auch den Einsatz unserer Bruderschaften und unser Schützen im örtlichen aber auch im überörtlichen Bereich bei der Bewältigung von Aufgaben durch freiwillige Arbeitsleistungen im sozialen, handwerklichen Bereichen.</a:t>
            </a:r>
            <a:endParaRPr lang="de-DE" dirty="0"/>
          </a:p>
        </p:txBody>
      </p:sp>
    </p:spTree>
  </p:cSld>
  <p:clrMapOvr>
    <a:masterClrMapping/>
  </p:clrMapOvr>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Bildschirmpräsentation (4:3)</PresentationFormat>
  <Paragraphs>130</Paragraphs>
  <Slides>26</Slides>
  <Notes>1</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Larissa-Design</vt:lpstr>
      <vt:lpstr>Der caritative Ausschuss</vt:lpstr>
      <vt:lpstr>Unsere Wurzeln</vt:lpstr>
      <vt:lpstr>Unsere Aufgabe</vt:lpstr>
      <vt:lpstr>Caritativer Ausschuss 2015  Mitglieder BHDS</vt:lpstr>
      <vt:lpstr>Wie kann man uns unterstützen?</vt:lpstr>
      <vt:lpstr>Auswertung des Fragebogen</vt:lpstr>
      <vt:lpstr>Dokumentation der Daten</vt:lpstr>
      <vt:lpstr>Wozu werden die Daten verwendet?</vt:lpstr>
      <vt:lpstr>Was sagen die ermittelten Daten aus?</vt:lpstr>
      <vt:lpstr>Auswertung für die Hochmeisterplakette</vt:lpstr>
      <vt:lpstr>Mitglieder des caritativen Ausschuss</vt:lpstr>
      <vt:lpstr>Mitglieder des caritativen Ausschuss</vt:lpstr>
      <vt:lpstr>Mitglieder des caritativen Ausschuss</vt:lpstr>
      <vt:lpstr>Mitglieder des caritativen Ausschuss</vt:lpstr>
      <vt:lpstr>Mitglieder des caritativen Ausschuss</vt:lpstr>
      <vt:lpstr>Mitglieder des caritativen Ausschuss</vt:lpstr>
      <vt:lpstr>Mitglieder des caritativen Ausschuss</vt:lpstr>
      <vt:lpstr>Mitglieder des caritativen Ausschuss</vt:lpstr>
      <vt:lpstr>Mitglied des BDSJ der Jungschützenorganisation beim caritativen Ausschuss 2015</vt:lpstr>
      <vt:lpstr>Unser Ehrenmitglieder</vt:lpstr>
      <vt:lpstr>Mitglieder des caritativen Ausschuss Stand 12/2014</vt:lpstr>
      <vt:lpstr>Ehrenmitglieder des caritativen Ausschuss</vt:lpstr>
      <vt:lpstr>Ehrenmitglieder des caritativen Ausschuss</vt:lpstr>
      <vt:lpstr>Ehrenmitglieder des caritativen Ausschuss</vt:lpstr>
      <vt:lpstr>Ehrenmitglieder des caritativen Ausschuss</vt:lpstr>
      <vt:lpstr>Ehrenmitglieder des caritativen Ausschuss</vt:lpstr>
    </vt:vector>
  </TitlesOfParts>
  <Company>Frost-RL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caritative Ausschuss</dc:title>
  <dc:creator>Karl</dc:creator>
  <cp:lastModifiedBy>Matthias Trienekens</cp:lastModifiedBy>
  <cp:revision>66</cp:revision>
  <dcterms:created xsi:type="dcterms:W3CDTF">2014-09-14T12:54:33Z</dcterms:created>
  <dcterms:modified xsi:type="dcterms:W3CDTF">2016-02-24T09:49:44Z</dcterms:modified>
</cp:coreProperties>
</file>