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85" r:id="rId3"/>
    <p:sldId id="257" r:id="rId4"/>
    <p:sldId id="278" r:id="rId5"/>
    <p:sldId id="258" r:id="rId6"/>
    <p:sldId id="259" r:id="rId7"/>
    <p:sldId id="262" r:id="rId8"/>
    <p:sldId id="267" r:id="rId9"/>
    <p:sldId id="283" r:id="rId10"/>
    <p:sldId id="281" r:id="rId11"/>
    <p:sldId id="282" r:id="rId12"/>
    <p:sldId id="279" r:id="rId13"/>
    <p:sldId id="280" r:id="rId14"/>
    <p:sldId id="268" r:id="rId15"/>
    <p:sldId id="276" r:id="rId16"/>
    <p:sldId id="264" r:id="rId17"/>
    <p:sldId id="263" r:id="rId18"/>
    <p:sldId id="261" r:id="rId19"/>
    <p:sldId id="284" r:id="rId20"/>
    <p:sldId id="270" r:id="rId21"/>
    <p:sldId id="272" r:id="rId22"/>
    <p:sldId id="271" r:id="rId23"/>
    <p:sldId id="277" r:id="rId24"/>
    <p:sldId id="269" r:id="rId25"/>
    <p:sldId id="273" r:id="rId26"/>
    <p:sldId id="274"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60" autoAdjust="0"/>
    <p:restoredTop sz="81375" autoAdjust="0"/>
  </p:normalViewPr>
  <p:slideViewPr>
    <p:cSldViewPr>
      <p:cViewPr varScale="1">
        <p:scale>
          <a:sx n="59" d="100"/>
          <a:sy n="59" d="100"/>
        </p:scale>
        <p:origin x="-1608" y="-84"/>
      </p:cViewPr>
      <p:guideLst>
        <p:guide orient="horz" pos="2160"/>
        <p:guide pos="2880"/>
      </p:guideLst>
    </p:cSldViewPr>
  </p:slideViewPr>
  <p:notesTextViewPr>
    <p:cViewPr>
      <p:scale>
        <a:sx n="1" d="1"/>
        <a:sy n="1" d="1"/>
      </p:scale>
      <p:origin x="0" y="0"/>
    </p:cViewPr>
  </p:notesTextViewPr>
  <p:sorterViewPr>
    <p:cViewPr>
      <p:scale>
        <a:sx n="100" d="100"/>
        <a:sy n="100" d="100"/>
      </p:scale>
      <p:origin x="0" y="901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a:defRPr>
            </a:lvl1pPr>
          </a:lstStyle>
          <a:p>
            <a:endParaRPr lang="de-DE"/>
          </a:p>
        </p:txBody>
      </p:sp>
      <p:sp>
        <p:nvSpPr>
          <p:cNvPr id="348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a:defRPr>
            </a:lvl1pPr>
          </a:lstStyle>
          <a:p>
            <a:fld id="{5A7D2D56-0BD2-4DEF-8D79-E337AE130E69}" type="datetimeFigureOut">
              <a:rPr lang="de-DE"/>
              <a:pPr/>
              <a:t>20.02.2016</a:t>
            </a:fld>
            <a:endParaRPr lang="de-DE"/>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48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48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a:defRPr>
            </a:lvl1pPr>
          </a:lstStyle>
          <a:p>
            <a:endParaRPr lang="de-DE"/>
          </a:p>
        </p:txBody>
      </p:sp>
      <p:sp>
        <p:nvSpPr>
          <p:cNvPr id="348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a:defRPr>
            </a:lvl1pPr>
          </a:lstStyle>
          <a:p>
            <a:fld id="{D70A2424-B009-44EC-90F4-588E2AA6B32D}" type="slidenum">
              <a:rPr lang="de-DE"/>
              <a:pPr/>
              <a:t>‹Nr.›</a:t>
            </a:fld>
            <a:endParaRPr lang="de-DE"/>
          </a:p>
        </p:txBody>
      </p:sp>
    </p:spTree>
    <p:extLst>
      <p:ext uri="{BB962C8B-B14F-4D97-AF65-F5344CB8AC3E}">
        <p14:creationId xmlns:p14="http://schemas.microsoft.com/office/powerpoint/2010/main" val="31700022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a:ea typeface="+mn-ea"/>
        <a:cs typeface="+mn-cs"/>
      </a:defRPr>
    </a:lvl1pPr>
    <a:lvl2pPr marL="457200" algn="l" rtl="0" fontAlgn="base">
      <a:spcBef>
        <a:spcPct val="30000"/>
      </a:spcBef>
      <a:spcAft>
        <a:spcPct val="0"/>
      </a:spcAft>
      <a:defRPr sz="1200" kern="1200">
        <a:solidFill>
          <a:schemeClr val="tx1"/>
        </a:solidFill>
        <a:latin typeface="Calibri"/>
        <a:ea typeface="+mn-ea"/>
        <a:cs typeface="+mn-cs"/>
      </a:defRPr>
    </a:lvl2pPr>
    <a:lvl3pPr marL="914400" algn="l" rtl="0" fontAlgn="base">
      <a:spcBef>
        <a:spcPct val="30000"/>
      </a:spcBef>
      <a:spcAft>
        <a:spcPct val="0"/>
      </a:spcAft>
      <a:defRPr sz="1200" kern="1200">
        <a:solidFill>
          <a:schemeClr val="tx1"/>
        </a:solidFill>
        <a:latin typeface="Calibri"/>
        <a:ea typeface="+mn-ea"/>
        <a:cs typeface="+mn-cs"/>
      </a:defRPr>
    </a:lvl3pPr>
    <a:lvl4pPr marL="1371600" algn="l" rtl="0" fontAlgn="base">
      <a:spcBef>
        <a:spcPct val="30000"/>
      </a:spcBef>
      <a:spcAft>
        <a:spcPct val="0"/>
      </a:spcAft>
      <a:defRPr sz="1200" kern="1200">
        <a:solidFill>
          <a:schemeClr val="tx1"/>
        </a:solidFill>
        <a:latin typeface="Calibri"/>
        <a:ea typeface="+mn-ea"/>
        <a:cs typeface="+mn-cs"/>
      </a:defRPr>
    </a:lvl4pPr>
    <a:lvl5pPr marL="1828800" algn="l" rtl="0" fontAlgn="base">
      <a:spcBef>
        <a:spcPct val="30000"/>
      </a:spcBef>
      <a:spcAft>
        <a:spcPct val="0"/>
      </a:spcAft>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pPr>
              <a:lnSpc>
                <a:spcPct val="80000"/>
              </a:lnSpc>
            </a:pPr>
            <a:endParaRPr lang="de-DE" sz="600" dirty="0"/>
          </a:p>
          <a:p>
            <a:pPr>
              <a:lnSpc>
                <a:spcPct val="80000"/>
              </a:lnSpc>
            </a:pPr>
            <a:r>
              <a:rPr lang="de-DE" sz="900" b="1" dirty="0"/>
              <a:t>Das Ergebnis der Studie!</a:t>
            </a:r>
            <a:endParaRPr lang="de-DE" sz="600" b="1" dirty="0"/>
          </a:p>
          <a:p>
            <a:pPr>
              <a:lnSpc>
                <a:spcPct val="80000"/>
              </a:lnSpc>
            </a:pPr>
            <a:endParaRPr lang="de-DE" sz="600" b="1" dirty="0"/>
          </a:p>
          <a:p>
            <a:pPr>
              <a:lnSpc>
                <a:spcPct val="80000"/>
              </a:lnSpc>
            </a:pPr>
            <a:r>
              <a:rPr lang="de-DE" sz="900" dirty="0"/>
              <a:t>Das Angebot an Bekleidung in Afrika</a:t>
            </a:r>
          </a:p>
          <a:p>
            <a:pPr>
              <a:lnSpc>
                <a:spcPct val="80000"/>
              </a:lnSpc>
            </a:pPr>
            <a:r>
              <a:rPr lang="de-DE" sz="900" dirty="0"/>
              <a:t>Schätzungen gehen davon aus, dass in vielen afrikanischen Ländern 60-70% des Kleidungsbedarfes durch Gebrauchtkleidung gedeckt wird. Das Thema gehört also für die meisten Menschen in Afrika so selbstverständlich zu ihrem Alltag, dass sie eine kritische Hinter-</a:t>
            </a:r>
            <a:r>
              <a:rPr lang="de-DE" sz="900" dirty="0" err="1"/>
              <a:t>fragung</a:t>
            </a:r>
            <a:r>
              <a:rPr lang="de-DE" sz="900" dirty="0"/>
              <a:t> kaum verstehen können, geschweige denn ein spezifisches Interesse daran hätten. </a:t>
            </a:r>
          </a:p>
          <a:p>
            <a:pPr>
              <a:lnSpc>
                <a:spcPct val="80000"/>
              </a:lnSpc>
            </a:pPr>
            <a:r>
              <a:rPr lang="de-DE" sz="900" dirty="0"/>
              <a:t>Die Gebrauchtkleidung bildet hier zunehmend das einzige Angebot an sofort tragbarer Kleidung. Qualität und Menge entsprechen der Kaufkraft der Region oder den saisonalen Bedingungen (Ernte, Feste, Regenzeit etc.).</a:t>
            </a:r>
            <a:endParaRPr lang="en-GB" sz="900" dirty="0"/>
          </a:p>
          <a:p>
            <a:pPr>
              <a:lnSpc>
                <a:spcPct val="80000"/>
              </a:lnSpc>
            </a:pPr>
            <a:r>
              <a:rPr lang="de-DE" sz="900" b="1" dirty="0"/>
              <a:t>Auswirkung auf die heimische Industrie in Afrika</a:t>
            </a:r>
            <a:endParaRPr lang="de-DE" sz="700" b="1" dirty="0"/>
          </a:p>
          <a:p>
            <a:pPr>
              <a:lnSpc>
                <a:spcPct val="80000"/>
              </a:lnSpc>
            </a:pPr>
            <a:endParaRPr lang="de-DE" sz="700" b="1" dirty="0"/>
          </a:p>
          <a:p>
            <a:pPr>
              <a:lnSpc>
                <a:spcPct val="80000"/>
              </a:lnSpc>
            </a:pPr>
            <a:r>
              <a:rPr lang="de-DE" sz="900" dirty="0"/>
              <a:t>Oft wird kritisiert, dass Gebrauchtware die Textilindustrie in Afrika ruiniert. </a:t>
            </a:r>
          </a:p>
          <a:p>
            <a:pPr>
              <a:lnSpc>
                <a:spcPct val="80000"/>
              </a:lnSpc>
            </a:pPr>
            <a:r>
              <a:rPr lang="de-DE" sz="900" dirty="0"/>
              <a:t>„Das wurde uns bei Recherchen in Tansania und Kamerun aber nicht bestätigt“, erklärt Voget. Dort kaufen viele Menschen </a:t>
            </a:r>
            <a:r>
              <a:rPr lang="de-DE" sz="900" dirty="0" err="1"/>
              <a:t>Secondhand</a:t>
            </a:r>
            <a:r>
              <a:rPr lang="de-DE" sz="900" dirty="0"/>
              <a:t>. „Und Tausende leben vom Handel und Umarbeiten der Sachen.“ Die kleine Textilindustrie in den schwarzafrikanischen Länder beschränkt sich auf die Herstellung der Stoffbahnkleidern und Umhängen mit den bekannten, afrikanischen Mustern. Eine Textilindustrie wie in den asiatischen Staaten gibt es nicht bzw. wurde durch die billige asiatische Produktion zerstört. (</a:t>
            </a:r>
            <a:r>
              <a:rPr lang="de-DE" sz="900" dirty="0" err="1"/>
              <a:t>zB</a:t>
            </a:r>
            <a:r>
              <a:rPr lang="de-DE" sz="900" dirty="0"/>
              <a:t>. Eine Kinderjeanshose kostet KIK im Einkauf 39 Cent und wird in Deutschland für 8.98€ angeboten)</a:t>
            </a:r>
          </a:p>
          <a:p>
            <a:pPr>
              <a:lnSpc>
                <a:spcPct val="80000"/>
              </a:lnSpc>
            </a:pPr>
            <a:r>
              <a:rPr lang="de-DE" sz="900" dirty="0"/>
              <a:t>Es ist darum unwirtschaftlich in Afrika eine eigene Textilindustrie aufzubauen bei den Herstellungspreisen in Asien.</a:t>
            </a:r>
          </a:p>
          <a:p>
            <a:pPr>
              <a:lnSpc>
                <a:spcPct val="80000"/>
              </a:lnSpc>
            </a:pPr>
            <a:endParaRPr lang="de-DE" sz="6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GB"/>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GB"/>
          </a:p>
        </p:txBody>
      </p:sp>
      <p:sp>
        <p:nvSpPr>
          <p:cNvPr id="4" name="Datumsplatzhalter 3"/>
          <p:cNvSpPr>
            <a:spLocks noGrp="1"/>
          </p:cNvSpPr>
          <p:nvPr>
            <p:ph type="dt" sz="half" idx="10"/>
          </p:nvPr>
        </p:nvSpPr>
        <p:spPr/>
        <p:txBody>
          <a:bodyPr/>
          <a:lstStyle>
            <a:lvl1pPr>
              <a:defRPr/>
            </a:lvl1pPr>
          </a:lstStyle>
          <a:p>
            <a:pPr>
              <a:defRPr/>
            </a:pPr>
            <a:fld id="{9799DB7F-194D-4FAF-A2A6-930F231CC4B9}" type="datetimeFigureOut">
              <a:rPr lang="en-GB"/>
              <a:pPr>
                <a:defRPr/>
              </a:pPr>
              <a:t>20/02/2016</a:t>
            </a:fld>
            <a:endParaRPr lang="en-GB"/>
          </a:p>
        </p:txBody>
      </p:sp>
      <p:sp>
        <p:nvSpPr>
          <p:cNvPr id="5" name="Fußzeilenplatzhalter 4"/>
          <p:cNvSpPr>
            <a:spLocks noGrp="1"/>
          </p:cNvSpPr>
          <p:nvPr>
            <p:ph type="ftr" sz="quarter" idx="11"/>
          </p:nvPr>
        </p:nvSpPr>
        <p:spPr/>
        <p:txBody>
          <a:bodyPr/>
          <a:lstStyle>
            <a:lvl1pPr>
              <a:defRPr/>
            </a:lvl1pPr>
          </a:lstStyle>
          <a:p>
            <a:pPr>
              <a:defRPr/>
            </a:pPr>
            <a:endParaRPr lang="en-GB"/>
          </a:p>
        </p:txBody>
      </p:sp>
      <p:sp>
        <p:nvSpPr>
          <p:cNvPr id="6" name="Foliennummernplatzhalter 5"/>
          <p:cNvSpPr>
            <a:spLocks noGrp="1"/>
          </p:cNvSpPr>
          <p:nvPr>
            <p:ph type="sldNum" sz="quarter" idx="12"/>
          </p:nvPr>
        </p:nvSpPr>
        <p:spPr/>
        <p:txBody>
          <a:bodyPr/>
          <a:lstStyle>
            <a:lvl1pPr>
              <a:defRPr/>
            </a:lvl1pPr>
          </a:lstStyle>
          <a:p>
            <a:pPr>
              <a:defRPr/>
            </a:pPr>
            <a:fld id="{58E1B928-DFF6-4323-A307-55A192D69971}" type="slidenum">
              <a:rPr lang="en-GB"/>
              <a:pPr>
                <a:defRPr/>
              </a:pPr>
              <a:t>‹Nr.›</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lvl1pPr>
              <a:defRPr/>
            </a:lvl1pPr>
          </a:lstStyle>
          <a:p>
            <a:pPr>
              <a:defRPr/>
            </a:pPr>
            <a:fld id="{1B9F69D4-AA09-4621-995F-1A187901096D}" type="datetimeFigureOut">
              <a:rPr lang="en-GB"/>
              <a:pPr>
                <a:defRPr/>
              </a:pPr>
              <a:t>20/02/2016</a:t>
            </a:fld>
            <a:endParaRPr lang="en-GB"/>
          </a:p>
        </p:txBody>
      </p:sp>
      <p:sp>
        <p:nvSpPr>
          <p:cNvPr id="5" name="Fußzeilenplatzhalter 4"/>
          <p:cNvSpPr>
            <a:spLocks noGrp="1"/>
          </p:cNvSpPr>
          <p:nvPr>
            <p:ph type="ftr" sz="quarter" idx="11"/>
          </p:nvPr>
        </p:nvSpPr>
        <p:spPr/>
        <p:txBody>
          <a:bodyPr/>
          <a:lstStyle>
            <a:lvl1pPr>
              <a:defRPr/>
            </a:lvl1pPr>
          </a:lstStyle>
          <a:p>
            <a:pPr>
              <a:defRPr/>
            </a:pPr>
            <a:endParaRPr lang="en-GB"/>
          </a:p>
        </p:txBody>
      </p:sp>
      <p:sp>
        <p:nvSpPr>
          <p:cNvPr id="6" name="Foliennummernplatzhalter 5"/>
          <p:cNvSpPr>
            <a:spLocks noGrp="1"/>
          </p:cNvSpPr>
          <p:nvPr>
            <p:ph type="sldNum" sz="quarter" idx="12"/>
          </p:nvPr>
        </p:nvSpPr>
        <p:spPr/>
        <p:txBody>
          <a:bodyPr/>
          <a:lstStyle>
            <a:lvl1pPr>
              <a:defRPr/>
            </a:lvl1pPr>
          </a:lstStyle>
          <a:p>
            <a:pPr>
              <a:defRPr/>
            </a:pPr>
            <a:fld id="{64BA01B6-D84D-4561-B912-0CB3567917A0}" type="slidenum">
              <a:rPr lang="en-GB"/>
              <a:pPr>
                <a:defRPr/>
              </a:pPr>
              <a:t>‹Nr.›</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GB"/>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lvl1pPr>
              <a:defRPr/>
            </a:lvl1pPr>
          </a:lstStyle>
          <a:p>
            <a:pPr>
              <a:defRPr/>
            </a:pPr>
            <a:fld id="{B0D41348-2541-4469-8894-D094852013C9}" type="datetimeFigureOut">
              <a:rPr lang="en-GB"/>
              <a:pPr>
                <a:defRPr/>
              </a:pPr>
              <a:t>20/02/2016</a:t>
            </a:fld>
            <a:endParaRPr lang="en-GB"/>
          </a:p>
        </p:txBody>
      </p:sp>
      <p:sp>
        <p:nvSpPr>
          <p:cNvPr id="5" name="Fußzeilenplatzhalter 4"/>
          <p:cNvSpPr>
            <a:spLocks noGrp="1"/>
          </p:cNvSpPr>
          <p:nvPr>
            <p:ph type="ftr" sz="quarter" idx="11"/>
          </p:nvPr>
        </p:nvSpPr>
        <p:spPr/>
        <p:txBody>
          <a:bodyPr/>
          <a:lstStyle>
            <a:lvl1pPr>
              <a:defRPr/>
            </a:lvl1pPr>
          </a:lstStyle>
          <a:p>
            <a:pPr>
              <a:defRPr/>
            </a:pPr>
            <a:endParaRPr lang="en-GB"/>
          </a:p>
        </p:txBody>
      </p:sp>
      <p:sp>
        <p:nvSpPr>
          <p:cNvPr id="6" name="Foliennummernplatzhalter 5"/>
          <p:cNvSpPr>
            <a:spLocks noGrp="1"/>
          </p:cNvSpPr>
          <p:nvPr>
            <p:ph type="sldNum" sz="quarter" idx="12"/>
          </p:nvPr>
        </p:nvSpPr>
        <p:spPr/>
        <p:txBody>
          <a:bodyPr/>
          <a:lstStyle>
            <a:lvl1pPr>
              <a:defRPr/>
            </a:lvl1pPr>
          </a:lstStyle>
          <a:p>
            <a:pPr>
              <a:defRPr/>
            </a:pPr>
            <a:fld id="{5FBFF5D9-1D99-47E2-81C1-0B2A2BAF8DE1}" type="slidenum">
              <a:rPr lang="en-GB"/>
              <a:pPr>
                <a:defRPr/>
              </a:pPr>
              <a:t>‹Nr.›</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lvl1pPr>
              <a:defRPr/>
            </a:lvl1pPr>
          </a:lstStyle>
          <a:p>
            <a:pPr>
              <a:defRPr/>
            </a:pPr>
            <a:fld id="{D850FAA6-7759-499B-A1D3-9CD79B3178DF}" type="datetimeFigureOut">
              <a:rPr lang="en-GB"/>
              <a:pPr>
                <a:defRPr/>
              </a:pPr>
              <a:t>20/02/2016</a:t>
            </a:fld>
            <a:endParaRPr lang="en-GB"/>
          </a:p>
        </p:txBody>
      </p:sp>
      <p:sp>
        <p:nvSpPr>
          <p:cNvPr id="5" name="Fußzeilenplatzhalter 4"/>
          <p:cNvSpPr>
            <a:spLocks noGrp="1"/>
          </p:cNvSpPr>
          <p:nvPr>
            <p:ph type="ftr" sz="quarter" idx="11"/>
          </p:nvPr>
        </p:nvSpPr>
        <p:spPr/>
        <p:txBody>
          <a:bodyPr/>
          <a:lstStyle>
            <a:lvl1pPr>
              <a:defRPr/>
            </a:lvl1pPr>
          </a:lstStyle>
          <a:p>
            <a:pPr>
              <a:defRPr/>
            </a:pPr>
            <a:endParaRPr lang="en-GB"/>
          </a:p>
        </p:txBody>
      </p:sp>
      <p:sp>
        <p:nvSpPr>
          <p:cNvPr id="6" name="Foliennummernplatzhalter 5"/>
          <p:cNvSpPr>
            <a:spLocks noGrp="1"/>
          </p:cNvSpPr>
          <p:nvPr>
            <p:ph type="sldNum" sz="quarter" idx="12"/>
          </p:nvPr>
        </p:nvSpPr>
        <p:spPr/>
        <p:txBody>
          <a:bodyPr/>
          <a:lstStyle>
            <a:lvl1pPr>
              <a:defRPr/>
            </a:lvl1pPr>
          </a:lstStyle>
          <a:p>
            <a:pPr>
              <a:defRPr/>
            </a:pPr>
            <a:fld id="{994DC259-5155-4ED1-BA63-8E20F51955B2}" type="slidenum">
              <a:rPr lang="en-GB"/>
              <a:pPr>
                <a:defRPr/>
              </a:pPr>
              <a:t>‹Nr.›</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GB"/>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fld id="{A6B71BFE-94AB-46E0-93F7-28B62DB3A188}" type="datetimeFigureOut">
              <a:rPr lang="en-GB"/>
              <a:pPr>
                <a:defRPr/>
              </a:pPr>
              <a:t>20/02/2016</a:t>
            </a:fld>
            <a:endParaRPr lang="en-GB"/>
          </a:p>
        </p:txBody>
      </p:sp>
      <p:sp>
        <p:nvSpPr>
          <p:cNvPr id="5" name="Fußzeilenplatzhalter 4"/>
          <p:cNvSpPr>
            <a:spLocks noGrp="1"/>
          </p:cNvSpPr>
          <p:nvPr>
            <p:ph type="ftr" sz="quarter" idx="11"/>
          </p:nvPr>
        </p:nvSpPr>
        <p:spPr/>
        <p:txBody>
          <a:bodyPr/>
          <a:lstStyle>
            <a:lvl1pPr>
              <a:defRPr/>
            </a:lvl1pPr>
          </a:lstStyle>
          <a:p>
            <a:pPr>
              <a:defRPr/>
            </a:pPr>
            <a:endParaRPr lang="en-GB"/>
          </a:p>
        </p:txBody>
      </p:sp>
      <p:sp>
        <p:nvSpPr>
          <p:cNvPr id="6" name="Foliennummernplatzhalter 5"/>
          <p:cNvSpPr>
            <a:spLocks noGrp="1"/>
          </p:cNvSpPr>
          <p:nvPr>
            <p:ph type="sldNum" sz="quarter" idx="12"/>
          </p:nvPr>
        </p:nvSpPr>
        <p:spPr/>
        <p:txBody>
          <a:bodyPr/>
          <a:lstStyle>
            <a:lvl1pPr>
              <a:defRPr/>
            </a:lvl1pPr>
          </a:lstStyle>
          <a:p>
            <a:pPr>
              <a:defRPr/>
            </a:pPr>
            <a:fld id="{DF1ED179-736F-4D8D-A3B5-92CEA403F3AB}" type="slidenum">
              <a:rPr lang="en-GB"/>
              <a:pPr>
                <a:defRPr/>
              </a:pPr>
              <a:t>‹Nr.›</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Datumsplatzhalter 3"/>
          <p:cNvSpPr>
            <a:spLocks noGrp="1"/>
          </p:cNvSpPr>
          <p:nvPr>
            <p:ph type="dt" sz="half" idx="10"/>
          </p:nvPr>
        </p:nvSpPr>
        <p:spPr/>
        <p:txBody>
          <a:bodyPr/>
          <a:lstStyle>
            <a:lvl1pPr>
              <a:defRPr/>
            </a:lvl1pPr>
          </a:lstStyle>
          <a:p>
            <a:pPr>
              <a:defRPr/>
            </a:pPr>
            <a:fld id="{5FCC73D5-CC17-462A-B369-6DFD99C471D3}" type="datetimeFigureOut">
              <a:rPr lang="en-GB"/>
              <a:pPr>
                <a:defRPr/>
              </a:pPr>
              <a:t>20/02/2016</a:t>
            </a:fld>
            <a:endParaRPr lang="en-GB"/>
          </a:p>
        </p:txBody>
      </p:sp>
      <p:sp>
        <p:nvSpPr>
          <p:cNvPr id="6" name="Fußzeilenplatzhalter 4"/>
          <p:cNvSpPr>
            <a:spLocks noGrp="1"/>
          </p:cNvSpPr>
          <p:nvPr>
            <p:ph type="ftr" sz="quarter" idx="11"/>
          </p:nvPr>
        </p:nvSpPr>
        <p:spPr/>
        <p:txBody>
          <a:bodyPr/>
          <a:lstStyle>
            <a:lvl1pPr>
              <a:defRPr/>
            </a:lvl1pPr>
          </a:lstStyle>
          <a:p>
            <a:pPr>
              <a:defRPr/>
            </a:pPr>
            <a:endParaRPr lang="en-GB"/>
          </a:p>
        </p:txBody>
      </p:sp>
      <p:sp>
        <p:nvSpPr>
          <p:cNvPr id="7" name="Foliennummernplatzhalter 5"/>
          <p:cNvSpPr>
            <a:spLocks noGrp="1"/>
          </p:cNvSpPr>
          <p:nvPr>
            <p:ph type="sldNum" sz="quarter" idx="12"/>
          </p:nvPr>
        </p:nvSpPr>
        <p:spPr/>
        <p:txBody>
          <a:bodyPr/>
          <a:lstStyle>
            <a:lvl1pPr>
              <a:defRPr/>
            </a:lvl1pPr>
          </a:lstStyle>
          <a:p>
            <a:pPr>
              <a:defRPr/>
            </a:pPr>
            <a:fld id="{3533C4CB-BEC7-4B23-A97B-46A4A680D18B}" type="slidenum">
              <a:rPr lang="en-GB"/>
              <a:pPr>
                <a:defRPr/>
              </a:pPr>
              <a:t>‹Nr.›</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en-GB"/>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7" name="Datumsplatzhalter 3"/>
          <p:cNvSpPr>
            <a:spLocks noGrp="1"/>
          </p:cNvSpPr>
          <p:nvPr>
            <p:ph type="dt" sz="half" idx="10"/>
          </p:nvPr>
        </p:nvSpPr>
        <p:spPr/>
        <p:txBody>
          <a:bodyPr/>
          <a:lstStyle>
            <a:lvl1pPr>
              <a:defRPr/>
            </a:lvl1pPr>
          </a:lstStyle>
          <a:p>
            <a:pPr>
              <a:defRPr/>
            </a:pPr>
            <a:fld id="{9A95D842-B4C6-4904-AE60-FB491670E059}" type="datetimeFigureOut">
              <a:rPr lang="en-GB"/>
              <a:pPr>
                <a:defRPr/>
              </a:pPr>
              <a:t>20/02/2016</a:t>
            </a:fld>
            <a:endParaRPr lang="en-GB"/>
          </a:p>
        </p:txBody>
      </p:sp>
      <p:sp>
        <p:nvSpPr>
          <p:cNvPr id="8" name="Fußzeilenplatzhalter 4"/>
          <p:cNvSpPr>
            <a:spLocks noGrp="1"/>
          </p:cNvSpPr>
          <p:nvPr>
            <p:ph type="ftr" sz="quarter" idx="11"/>
          </p:nvPr>
        </p:nvSpPr>
        <p:spPr/>
        <p:txBody>
          <a:bodyPr/>
          <a:lstStyle>
            <a:lvl1pPr>
              <a:defRPr/>
            </a:lvl1pPr>
          </a:lstStyle>
          <a:p>
            <a:pPr>
              <a:defRPr/>
            </a:pPr>
            <a:endParaRPr lang="en-GB"/>
          </a:p>
        </p:txBody>
      </p:sp>
      <p:sp>
        <p:nvSpPr>
          <p:cNvPr id="9" name="Foliennummernplatzhalter 5"/>
          <p:cNvSpPr>
            <a:spLocks noGrp="1"/>
          </p:cNvSpPr>
          <p:nvPr>
            <p:ph type="sldNum" sz="quarter" idx="12"/>
          </p:nvPr>
        </p:nvSpPr>
        <p:spPr/>
        <p:txBody>
          <a:bodyPr/>
          <a:lstStyle>
            <a:lvl1pPr>
              <a:defRPr/>
            </a:lvl1pPr>
          </a:lstStyle>
          <a:p>
            <a:pPr>
              <a:defRPr/>
            </a:pPr>
            <a:fld id="{57C6A4C7-374D-4298-9F6E-A27A62E8CA42}" type="slidenum">
              <a:rPr lang="en-GB"/>
              <a:pPr>
                <a:defRPr/>
              </a:pPr>
              <a:t>‹Nr.›</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Datumsplatzhalter 3"/>
          <p:cNvSpPr>
            <a:spLocks noGrp="1"/>
          </p:cNvSpPr>
          <p:nvPr>
            <p:ph type="dt" sz="half" idx="10"/>
          </p:nvPr>
        </p:nvSpPr>
        <p:spPr/>
        <p:txBody>
          <a:bodyPr/>
          <a:lstStyle>
            <a:lvl1pPr>
              <a:defRPr/>
            </a:lvl1pPr>
          </a:lstStyle>
          <a:p>
            <a:pPr>
              <a:defRPr/>
            </a:pPr>
            <a:fld id="{4599F784-4E48-4E9E-8934-72A9A5B4519F}" type="datetimeFigureOut">
              <a:rPr lang="en-GB"/>
              <a:pPr>
                <a:defRPr/>
              </a:pPr>
              <a:t>20/02/2016</a:t>
            </a:fld>
            <a:endParaRPr lang="en-GB"/>
          </a:p>
        </p:txBody>
      </p:sp>
      <p:sp>
        <p:nvSpPr>
          <p:cNvPr id="4" name="Fußzeilenplatzhalter 4"/>
          <p:cNvSpPr>
            <a:spLocks noGrp="1"/>
          </p:cNvSpPr>
          <p:nvPr>
            <p:ph type="ftr" sz="quarter" idx="11"/>
          </p:nvPr>
        </p:nvSpPr>
        <p:spPr/>
        <p:txBody>
          <a:bodyPr/>
          <a:lstStyle>
            <a:lvl1pPr>
              <a:defRPr/>
            </a:lvl1pPr>
          </a:lstStyle>
          <a:p>
            <a:pPr>
              <a:defRPr/>
            </a:pPr>
            <a:endParaRPr lang="en-GB"/>
          </a:p>
        </p:txBody>
      </p:sp>
      <p:sp>
        <p:nvSpPr>
          <p:cNvPr id="5" name="Foliennummernplatzhalter 5"/>
          <p:cNvSpPr>
            <a:spLocks noGrp="1"/>
          </p:cNvSpPr>
          <p:nvPr>
            <p:ph type="sldNum" sz="quarter" idx="12"/>
          </p:nvPr>
        </p:nvSpPr>
        <p:spPr/>
        <p:txBody>
          <a:bodyPr/>
          <a:lstStyle>
            <a:lvl1pPr>
              <a:defRPr/>
            </a:lvl1pPr>
          </a:lstStyle>
          <a:p>
            <a:pPr>
              <a:defRPr/>
            </a:pPr>
            <a:fld id="{21F4F9FD-3BEC-45BC-A8E7-A8A7FD57ED33}" type="slidenum">
              <a:rPr lang="en-GB"/>
              <a:pPr>
                <a:defRPr/>
              </a:pPr>
              <a:t>‹Nr.›</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BFFD41DB-5AC1-4F3F-8FBF-9A338533F2FD}" type="datetimeFigureOut">
              <a:rPr lang="en-GB"/>
              <a:pPr>
                <a:defRPr/>
              </a:pPr>
              <a:t>20/02/2016</a:t>
            </a:fld>
            <a:endParaRPr lang="en-GB"/>
          </a:p>
        </p:txBody>
      </p:sp>
      <p:sp>
        <p:nvSpPr>
          <p:cNvPr id="3" name="Fußzeilenplatzhalter 4"/>
          <p:cNvSpPr>
            <a:spLocks noGrp="1"/>
          </p:cNvSpPr>
          <p:nvPr>
            <p:ph type="ftr" sz="quarter" idx="11"/>
          </p:nvPr>
        </p:nvSpPr>
        <p:spPr/>
        <p:txBody>
          <a:bodyPr/>
          <a:lstStyle>
            <a:lvl1pPr>
              <a:defRPr/>
            </a:lvl1pPr>
          </a:lstStyle>
          <a:p>
            <a:pPr>
              <a:defRPr/>
            </a:pPr>
            <a:endParaRPr lang="en-GB"/>
          </a:p>
        </p:txBody>
      </p:sp>
      <p:sp>
        <p:nvSpPr>
          <p:cNvPr id="4" name="Foliennummernplatzhalter 5"/>
          <p:cNvSpPr>
            <a:spLocks noGrp="1"/>
          </p:cNvSpPr>
          <p:nvPr>
            <p:ph type="sldNum" sz="quarter" idx="12"/>
          </p:nvPr>
        </p:nvSpPr>
        <p:spPr/>
        <p:txBody>
          <a:bodyPr/>
          <a:lstStyle>
            <a:lvl1pPr>
              <a:defRPr/>
            </a:lvl1pPr>
          </a:lstStyle>
          <a:p>
            <a:pPr>
              <a:defRPr/>
            </a:pPr>
            <a:fld id="{3E8D8FDE-3DAD-4FCB-9CF0-51C1691C3F62}" type="slidenum">
              <a:rPr lang="en-GB"/>
              <a:pPr>
                <a:defRPr/>
              </a:pPr>
              <a:t>‹Nr.›</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GB"/>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59D72C42-AF12-49FD-B327-22C1593B9717}" type="datetimeFigureOut">
              <a:rPr lang="en-GB"/>
              <a:pPr>
                <a:defRPr/>
              </a:pPr>
              <a:t>20/02/2016</a:t>
            </a:fld>
            <a:endParaRPr lang="en-GB"/>
          </a:p>
        </p:txBody>
      </p:sp>
      <p:sp>
        <p:nvSpPr>
          <p:cNvPr id="6" name="Fußzeilenplatzhalter 4"/>
          <p:cNvSpPr>
            <a:spLocks noGrp="1"/>
          </p:cNvSpPr>
          <p:nvPr>
            <p:ph type="ftr" sz="quarter" idx="11"/>
          </p:nvPr>
        </p:nvSpPr>
        <p:spPr/>
        <p:txBody>
          <a:bodyPr/>
          <a:lstStyle>
            <a:lvl1pPr>
              <a:defRPr/>
            </a:lvl1pPr>
          </a:lstStyle>
          <a:p>
            <a:pPr>
              <a:defRPr/>
            </a:pPr>
            <a:endParaRPr lang="en-GB"/>
          </a:p>
        </p:txBody>
      </p:sp>
      <p:sp>
        <p:nvSpPr>
          <p:cNvPr id="7" name="Foliennummernplatzhalter 5"/>
          <p:cNvSpPr>
            <a:spLocks noGrp="1"/>
          </p:cNvSpPr>
          <p:nvPr>
            <p:ph type="sldNum" sz="quarter" idx="12"/>
          </p:nvPr>
        </p:nvSpPr>
        <p:spPr/>
        <p:txBody>
          <a:bodyPr/>
          <a:lstStyle>
            <a:lvl1pPr>
              <a:defRPr/>
            </a:lvl1pPr>
          </a:lstStyle>
          <a:p>
            <a:pPr>
              <a:defRPr/>
            </a:pPr>
            <a:fld id="{3667ACFB-9251-432D-9DA3-E4F10E616690}" type="slidenum">
              <a:rPr lang="en-GB"/>
              <a:pPr>
                <a:defRPr/>
              </a:pPr>
              <a:t>‹Nr.›</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GB"/>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D7ECE9AE-3985-4656-A94F-E32A9048E86B}" type="datetimeFigureOut">
              <a:rPr lang="en-GB"/>
              <a:pPr>
                <a:defRPr/>
              </a:pPr>
              <a:t>20/02/2016</a:t>
            </a:fld>
            <a:endParaRPr lang="en-GB"/>
          </a:p>
        </p:txBody>
      </p:sp>
      <p:sp>
        <p:nvSpPr>
          <p:cNvPr id="6" name="Fußzeilenplatzhalter 4"/>
          <p:cNvSpPr>
            <a:spLocks noGrp="1"/>
          </p:cNvSpPr>
          <p:nvPr>
            <p:ph type="ftr" sz="quarter" idx="11"/>
          </p:nvPr>
        </p:nvSpPr>
        <p:spPr/>
        <p:txBody>
          <a:bodyPr/>
          <a:lstStyle>
            <a:lvl1pPr>
              <a:defRPr/>
            </a:lvl1pPr>
          </a:lstStyle>
          <a:p>
            <a:pPr>
              <a:defRPr/>
            </a:pPr>
            <a:endParaRPr lang="en-GB"/>
          </a:p>
        </p:txBody>
      </p:sp>
      <p:sp>
        <p:nvSpPr>
          <p:cNvPr id="7" name="Foliennummernplatzhalter 5"/>
          <p:cNvSpPr>
            <a:spLocks noGrp="1"/>
          </p:cNvSpPr>
          <p:nvPr>
            <p:ph type="sldNum" sz="quarter" idx="12"/>
          </p:nvPr>
        </p:nvSpPr>
        <p:spPr/>
        <p:txBody>
          <a:bodyPr/>
          <a:lstStyle>
            <a:lvl1pPr>
              <a:defRPr/>
            </a:lvl1pPr>
          </a:lstStyle>
          <a:p>
            <a:pPr>
              <a:defRPr/>
            </a:pPr>
            <a:fld id="{2781991A-0E18-446A-AD4F-7458C881179A}" type="slidenum">
              <a:rPr lang="en-GB"/>
              <a:pPr>
                <a:defRPr/>
              </a:pPr>
              <a:t>‹Nr.›</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endParaRPr lang="en-GB" smtClean="0"/>
          </a:p>
        </p:txBody>
      </p:sp>
      <p:sp>
        <p:nvSpPr>
          <p:cNvPr id="1027"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smtClean="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1DB8A32-1797-45A7-B743-054D12946145}" type="datetimeFigureOut">
              <a:rPr lang="en-GB"/>
              <a:pPr>
                <a:defRPr/>
              </a:pPr>
              <a:t>20/02/2016</a:t>
            </a:fld>
            <a:endParaRPr lang="en-GB"/>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449F7AFB-F824-4F3E-A7B0-98BD5BE3D0E2}" type="slidenum">
              <a:rPr lang="en-GB"/>
              <a:pPr>
                <a:defRPr/>
              </a:pPr>
              <a:t>‹Nr.›</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a:defRPr>
      </a:lvl2pPr>
      <a:lvl3pPr algn="ctr" rtl="0" fontAlgn="base">
        <a:spcBef>
          <a:spcPct val="0"/>
        </a:spcBef>
        <a:spcAft>
          <a:spcPct val="0"/>
        </a:spcAft>
        <a:defRPr sz="4400">
          <a:solidFill>
            <a:schemeClr val="tx1"/>
          </a:solidFill>
          <a:latin typeface="Calibri"/>
        </a:defRPr>
      </a:lvl3pPr>
      <a:lvl4pPr algn="ctr" rtl="0" fontAlgn="base">
        <a:spcBef>
          <a:spcPct val="0"/>
        </a:spcBef>
        <a:spcAft>
          <a:spcPct val="0"/>
        </a:spcAft>
        <a:defRPr sz="4400">
          <a:solidFill>
            <a:schemeClr val="tx1"/>
          </a:solidFill>
          <a:latin typeface="Calibri"/>
        </a:defRPr>
      </a:lvl4pPr>
      <a:lvl5pPr algn="ctr" rtl="0" fontAlgn="base">
        <a:spcBef>
          <a:spcPct val="0"/>
        </a:spcBef>
        <a:spcAft>
          <a:spcPct val="0"/>
        </a:spcAft>
        <a:defRPr sz="4400">
          <a:solidFill>
            <a:schemeClr val="tx1"/>
          </a:solidFill>
          <a:latin typeface="Calibri"/>
        </a:defRPr>
      </a:lvl5pPr>
      <a:lvl6pPr marL="457200" algn="ctr" rtl="0" fontAlgn="base">
        <a:spcBef>
          <a:spcPct val="0"/>
        </a:spcBef>
        <a:spcAft>
          <a:spcPct val="0"/>
        </a:spcAft>
        <a:defRPr sz="4400">
          <a:solidFill>
            <a:schemeClr val="tx1"/>
          </a:solidFill>
          <a:latin typeface="Calibri"/>
        </a:defRPr>
      </a:lvl6pPr>
      <a:lvl7pPr marL="914400" algn="ctr" rtl="0" fontAlgn="base">
        <a:spcBef>
          <a:spcPct val="0"/>
        </a:spcBef>
        <a:spcAft>
          <a:spcPct val="0"/>
        </a:spcAft>
        <a:defRPr sz="4400">
          <a:solidFill>
            <a:schemeClr val="tx1"/>
          </a:solidFill>
          <a:latin typeface="Calibri"/>
        </a:defRPr>
      </a:lvl7pPr>
      <a:lvl8pPr marL="1371600" algn="ctr" rtl="0" fontAlgn="base">
        <a:spcBef>
          <a:spcPct val="0"/>
        </a:spcBef>
        <a:spcAft>
          <a:spcPct val="0"/>
        </a:spcAft>
        <a:defRPr sz="4400">
          <a:solidFill>
            <a:schemeClr val="tx1"/>
          </a:solidFill>
          <a:latin typeface="Calibri"/>
        </a:defRPr>
      </a:lvl8pPr>
      <a:lvl9pPr marL="1828800" algn="ctr" rtl="0" fontAlgn="base">
        <a:spcBef>
          <a:spcPct val="0"/>
        </a:spcBef>
        <a:spcAft>
          <a:spcPct val="0"/>
        </a:spcAft>
        <a:defRPr sz="4400">
          <a:solidFill>
            <a:schemeClr val="tx1"/>
          </a:solidFill>
          <a:latin typeface="Calibri"/>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earch.babylon.com/imageres.php?iu=http://bdsj-wachtendonk.de/grafik/kreuz_pfeil.gif&amp;ir=http://bdsj-wachtendonk.de/regelwerke/standordnung.htm&amp;ig=http://t2.gstatic.com/images?q=tbn:ANd9GcRiWqebROpheU6GdyTxZskG_0n5e-sS8Y6iq4xUvpY87gsSwGLk_LI2dg&amp;h=131&amp;w=130&amp;q=Kreuz+Pfeil&amp;babsrc=hom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el 1"/>
          <p:cNvSpPr>
            <a:spLocks noGrp="1"/>
          </p:cNvSpPr>
          <p:nvPr>
            <p:ph type="ctrTitle"/>
          </p:nvPr>
        </p:nvSpPr>
        <p:spPr>
          <a:xfrm>
            <a:off x="539750" y="2060575"/>
            <a:ext cx="7918450" cy="2017713"/>
          </a:xfrm>
          <a:solidFill>
            <a:srgbClr val="00B050"/>
          </a:solidFill>
        </p:spPr>
        <p:txBody>
          <a:bodyPr/>
          <a:lstStyle/>
          <a:p>
            <a:r>
              <a:rPr lang="de-DE" sz="8000" b="1" dirty="0" smtClean="0"/>
              <a:t>Schützen helfen!</a:t>
            </a:r>
            <a:endParaRPr lang="en-GB" sz="8000" b="1" dirty="0" smtClean="0"/>
          </a:p>
        </p:txBody>
      </p:sp>
      <p:sp>
        <p:nvSpPr>
          <p:cNvPr id="3" name="Untertitel 2"/>
          <p:cNvSpPr>
            <a:spLocks noGrp="1"/>
          </p:cNvSpPr>
          <p:nvPr>
            <p:ph type="subTitle" idx="1"/>
          </p:nvPr>
        </p:nvSpPr>
        <p:spPr>
          <a:xfrm>
            <a:off x="1403350" y="4221163"/>
            <a:ext cx="6400800" cy="2087562"/>
          </a:xfrm>
          <a:ln>
            <a:solidFill>
              <a:srgbClr val="00B050"/>
            </a:solidFill>
          </a:ln>
        </p:spPr>
        <p:txBody>
          <a:bodyPr rtlCol="0">
            <a:normAutofit fontScale="92500" lnSpcReduction="20000"/>
          </a:bodyPr>
          <a:lstStyle/>
          <a:p>
            <a:pPr fontAlgn="auto">
              <a:spcAft>
                <a:spcPts val="0"/>
              </a:spcAft>
              <a:buFont typeface="Arial" pitchFamily="34" charset="0"/>
              <a:buNone/>
              <a:defRPr/>
            </a:pPr>
            <a:r>
              <a:rPr lang="de-DE" b="1" dirty="0" smtClean="0">
                <a:solidFill>
                  <a:srgbClr val="00B050"/>
                </a:solidFill>
              </a:rPr>
              <a:t>Mit Sachspenden, die es uns als Schützen ermöglichen, kontinuierlich der Hospizbewegung der Malteser in unserer Heimat zu helfen und diese zu fördern</a:t>
            </a:r>
            <a:r>
              <a:rPr lang="de-DE" b="1" dirty="0" smtClean="0"/>
              <a:t>.</a:t>
            </a:r>
            <a:endParaRPr lang="en-GB" b="1" dirty="0"/>
          </a:p>
        </p:txBody>
      </p:sp>
      <p:pic>
        <p:nvPicPr>
          <p:cNvPr id="13315" name="Picture 6" descr="http://t2.gstatic.com/images?q=tbn:ANd9GcRiWqebROpheU6GdyTxZskG_0n5e-sS8Y6iq4xUvpY87gsSwGLk_LI2dg">
            <a:hlinkClick r:id="rId2"/>
          </p:cNvPr>
          <p:cNvPicPr>
            <a:picLocks noChangeAspect="1" noChangeArrowheads="1"/>
          </p:cNvPicPr>
          <p:nvPr/>
        </p:nvPicPr>
        <p:blipFill>
          <a:blip r:embed="rId3"/>
          <a:srcRect/>
          <a:stretch>
            <a:fillRect/>
          </a:stretch>
        </p:blipFill>
        <p:spPr bwMode="auto">
          <a:xfrm>
            <a:off x="3492500" y="333375"/>
            <a:ext cx="1812925" cy="1582738"/>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lstStyle/>
          <a:p>
            <a:r>
              <a:rPr lang="de-DE" dirty="0" smtClean="0">
                <a:latin typeface="Arial" pitchFamily="34" charset="0"/>
                <a:cs typeface="Arial" pitchFamily="34" charset="0"/>
              </a:rPr>
              <a:t>Das Ergebnis der Studie</a:t>
            </a:r>
            <a:endParaRPr lang="de-DE" dirty="0">
              <a:latin typeface="Arial" pitchFamily="34" charset="0"/>
              <a:cs typeface="Arial" pitchFamily="34" charset="0"/>
            </a:endParaRPr>
          </a:p>
        </p:txBody>
      </p:sp>
      <p:sp>
        <p:nvSpPr>
          <p:cNvPr id="4" name="Rechteck 3"/>
          <p:cNvSpPr/>
          <p:nvPr/>
        </p:nvSpPr>
        <p:spPr>
          <a:xfrm>
            <a:off x="428596" y="1357297"/>
            <a:ext cx="8215370" cy="5016758"/>
          </a:xfrm>
          <a:prstGeom prst="rect">
            <a:avLst/>
          </a:prstGeom>
        </p:spPr>
        <p:txBody>
          <a:bodyPr wrap="square">
            <a:spAutoFit/>
          </a:bodyPr>
          <a:lstStyle/>
          <a:p>
            <a:pPr>
              <a:lnSpc>
                <a:spcPct val="80000"/>
              </a:lnSpc>
            </a:pPr>
            <a:endParaRPr lang="de-DE" sz="800" b="1" dirty="0" smtClean="0"/>
          </a:p>
          <a:p>
            <a:pPr>
              <a:lnSpc>
                <a:spcPct val="80000"/>
              </a:lnSpc>
            </a:pPr>
            <a:r>
              <a:rPr lang="de-DE" sz="2800" dirty="0" smtClean="0"/>
              <a:t>Das Angebot an Bekleidung in Afrika:</a:t>
            </a:r>
          </a:p>
          <a:p>
            <a:pPr>
              <a:lnSpc>
                <a:spcPct val="80000"/>
              </a:lnSpc>
            </a:pPr>
            <a:r>
              <a:rPr lang="de-DE" sz="2800" dirty="0" smtClean="0"/>
              <a:t>Schätzungen gehen davon aus, dass in vielen afrikanischen Ländern 60-70% des Kleidungsbedarfes durch Gebrauchtkleidung gedeckt wird. Das Thema gehört also für die meisten Menschen in Afrika so selbstverständlich zu ihrem Alltag, dass sie eine kritische Hinter-</a:t>
            </a:r>
            <a:r>
              <a:rPr lang="de-DE" sz="2800" dirty="0" err="1" smtClean="0"/>
              <a:t>fragung</a:t>
            </a:r>
            <a:r>
              <a:rPr lang="de-DE" sz="2800" dirty="0" smtClean="0"/>
              <a:t> kaum verstehen können, geschweige denn ein spezifisches Interesse daran hätten. </a:t>
            </a:r>
          </a:p>
          <a:p>
            <a:pPr>
              <a:lnSpc>
                <a:spcPct val="80000"/>
              </a:lnSpc>
            </a:pPr>
            <a:r>
              <a:rPr lang="de-DE" sz="2800" dirty="0" smtClean="0"/>
              <a:t>Die Gebrauchtkleidung bildet hier zunehmend das einzige Angebot an sofort tragbarer Kleidung. Qualität und Menge entsprechen der Kaufkraft der Region oder den saisonalen Bedingungen (Ernte, Feste, Regenzeit etc.).</a:t>
            </a:r>
            <a:endParaRPr lang="en-GB" sz="28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1472" y="188640"/>
            <a:ext cx="8115328" cy="1228998"/>
          </a:xfrm>
          <a:solidFill>
            <a:srgbClr val="00B050"/>
          </a:solidFill>
        </p:spPr>
        <p:txBody>
          <a:bodyPr/>
          <a:lstStyle/>
          <a:p>
            <a:r>
              <a:rPr lang="de-DE" sz="3200" b="1" dirty="0" smtClean="0"/>
              <a:t/>
            </a:r>
            <a:br>
              <a:rPr lang="de-DE" sz="3200" b="1" dirty="0" smtClean="0"/>
            </a:br>
            <a:r>
              <a:rPr lang="de-DE" sz="3200" b="1" dirty="0" smtClean="0">
                <a:latin typeface="Arial" pitchFamily="34" charset="0"/>
                <a:cs typeface="Arial" pitchFamily="34" charset="0"/>
              </a:rPr>
              <a:t>Auswirkung auf die heimische Industrie in Afrika</a:t>
            </a:r>
            <a:r>
              <a:rPr lang="de-DE" sz="1600" b="1" dirty="0" smtClean="0">
                <a:latin typeface="Arial" pitchFamily="34" charset="0"/>
                <a:cs typeface="Arial" pitchFamily="34" charset="0"/>
              </a:rPr>
              <a:t/>
            </a:r>
            <a:br>
              <a:rPr lang="de-DE" sz="1600" b="1" dirty="0" smtClean="0">
                <a:latin typeface="Arial" pitchFamily="34" charset="0"/>
                <a:cs typeface="Arial" pitchFamily="34" charset="0"/>
              </a:rPr>
            </a:br>
            <a:endParaRPr lang="de-DE" dirty="0">
              <a:latin typeface="Arial" pitchFamily="34" charset="0"/>
              <a:cs typeface="Arial" pitchFamily="34" charset="0"/>
            </a:endParaRPr>
          </a:p>
        </p:txBody>
      </p:sp>
      <p:sp>
        <p:nvSpPr>
          <p:cNvPr id="3" name="Rechteck 2"/>
          <p:cNvSpPr/>
          <p:nvPr/>
        </p:nvSpPr>
        <p:spPr>
          <a:xfrm>
            <a:off x="428596" y="1571612"/>
            <a:ext cx="8286808" cy="4918269"/>
          </a:xfrm>
          <a:prstGeom prst="rect">
            <a:avLst/>
          </a:prstGeom>
        </p:spPr>
        <p:txBody>
          <a:bodyPr wrap="square">
            <a:spAutoFit/>
          </a:bodyPr>
          <a:lstStyle/>
          <a:p>
            <a:pPr>
              <a:lnSpc>
                <a:spcPct val="80000"/>
              </a:lnSpc>
            </a:pPr>
            <a:endParaRPr lang="de-DE" sz="800" b="1" dirty="0" smtClean="0"/>
          </a:p>
          <a:p>
            <a:pPr>
              <a:lnSpc>
                <a:spcPct val="80000"/>
              </a:lnSpc>
            </a:pPr>
            <a:r>
              <a:rPr lang="de-DE" sz="2400" dirty="0" smtClean="0"/>
              <a:t>Oft wird kritisiert, dass Gebrauchtware die Textilindustrie in Afrika ruiniert. </a:t>
            </a:r>
          </a:p>
          <a:p>
            <a:pPr>
              <a:lnSpc>
                <a:spcPct val="80000"/>
              </a:lnSpc>
            </a:pPr>
            <a:r>
              <a:rPr lang="de-DE" sz="2400" dirty="0" smtClean="0"/>
              <a:t>„Das wurde uns bei Recherchen in Tansania und Kamerun aber nicht bestätigt“, erklärt Voget. Dort kaufen viele Menschen </a:t>
            </a:r>
            <a:r>
              <a:rPr lang="de-DE" sz="2400" dirty="0" err="1" smtClean="0"/>
              <a:t>Secondhand</a:t>
            </a:r>
            <a:r>
              <a:rPr lang="de-DE" sz="2400" dirty="0" smtClean="0"/>
              <a:t>. „Und Tausende leben vom Handel und Umarbeiten der Sachen.“ Die kleine Textilindustrie in den schwarzafrikanischen Länder beschränkt sich auf die Herstellung der Stoffbahnkleidern und Umhängen mit den bekannten, afrikanischen Mustern. Eine Textilindustrie wie in den asiatischen Staaten gibt es nicht bzw. wurde durch die billige asiatische Produktion zerstört. (</a:t>
            </a:r>
            <a:r>
              <a:rPr lang="de-DE" sz="2400" dirty="0" smtClean="0"/>
              <a:t>z.B</a:t>
            </a:r>
            <a:r>
              <a:rPr lang="de-DE" sz="2400" dirty="0" smtClean="0"/>
              <a:t>. Eine Kinderjeanshose kostet KIK im Einkauf 39 Cent und wird in Deutschland für 8.98€ angeboten)</a:t>
            </a:r>
          </a:p>
          <a:p>
            <a:pPr>
              <a:lnSpc>
                <a:spcPct val="80000"/>
              </a:lnSpc>
            </a:pPr>
            <a:r>
              <a:rPr lang="de-DE" sz="2400" dirty="0" smtClean="0"/>
              <a:t>Es ist darum unwirtschaftlich in Afrika eine eigene Textilindustrie aufzubauen bei den Herstellungspreisen in Asien</a:t>
            </a:r>
            <a:endParaRPr lang="de-DE"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439850"/>
          </a:xfrm>
          <a:solidFill>
            <a:srgbClr val="00B050"/>
          </a:solidFill>
          <a:ln>
            <a:solidFill>
              <a:srgbClr val="00B050"/>
            </a:solidFill>
          </a:ln>
        </p:spPr>
        <p:txBody>
          <a:bodyPr/>
          <a:lstStyle/>
          <a:p>
            <a:r>
              <a:rPr lang="de-DE" dirty="0" err="1" smtClean="0">
                <a:latin typeface="Arial" pitchFamily="34" charset="0"/>
                <a:cs typeface="Arial" pitchFamily="34" charset="0"/>
              </a:rPr>
              <a:t>Gygomba</a:t>
            </a:r>
            <a:r>
              <a:rPr lang="de-DE" dirty="0" smtClean="0">
                <a:latin typeface="Arial" pitchFamily="34" charset="0"/>
                <a:cs typeface="Arial" pitchFamily="34" charset="0"/>
              </a:rPr>
              <a:t>- der größte </a:t>
            </a:r>
            <a:r>
              <a:rPr lang="de-DE" dirty="0" err="1" smtClean="0">
                <a:latin typeface="Arial" pitchFamily="34" charset="0"/>
                <a:cs typeface="Arial" pitchFamily="34" charset="0"/>
              </a:rPr>
              <a:t>Secondhandmarkt</a:t>
            </a:r>
            <a:r>
              <a:rPr lang="de-DE" dirty="0" smtClean="0">
                <a:latin typeface="Arial" pitchFamily="34" charset="0"/>
                <a:cs typeface="Arial" pitchFamily="34" charset="0"/>
              </a:rPr>
              <a:t> der Welt</a:t>
            </a:r>
            <a:endParaRPr lang="de-DE" dirty="0">
              <a:latin typeface="Arial" pitchFamily="34" charset="0"/>
              <a:cs typeface="Arial" pitchFamily="34" charset="0"/>
            </a:endParaRPr>
          </a:p>
        </p:txBody>
      </p:sp>
      <p:sp>
        <p:nvSpPr>
          <p:cNvPr id="3" name="Rechteck 2"/>
          <p:cNvSpPr/>
          <p:nvPr/>
        </p:nvSpPr>
        <p:spPr>
          <a:xfrm>
            <a:off x="500034" y="2000240"/>
            <a:ext cx="8143932" cy="4431983"/>
          </a:xfrm>
          <a:prstGeom prst="rect">
            <a:avLst/>
          </a:prstGeom>
        </p:spPr>
        <p:txBody>
          <a:bodyPr wrap="square">
            <a:spAutoFit/>
          </a:bodyPr>
          <a:lstStyle/>
          <a:p>
            <a:r>
              <a:rPr lang="de-DE" sz="2000" dirty="0" smtClean="0"/>
              <a:t>Das Sammelergebnis in Deutschland  bei 25 Containern ergeben pro Woche  ca. 3 Tonnen  Altkleider. Sortiert nach Qualitäten werden die Textilien den einzelnen Verwendungszwecken zu geführt. Wiederverwendbare gute Textilien werden zu  25 Kg Ballen gepresst und gelangen in Containern mit einem Inhalt von 25 Tonnen </a:t>
            </a:r>
            <a:r>
              <a:rPr lang="de-DE" sz="2000" dirty="0" err="1" smtClean="0"/>
              <a:t>Secondhandware</a:t>
            </a:r>
            <a:r>
              <a:rPr lang="de-DE" sz="2000" dirty="0" smtClean="0"/>
              <a:t>  nach Nairobi. Dort werden die Container entladen und sichern den vielen Arbeitern  bei der Entladung schon ein sicheres Einkommen von 3 € pro </a:t>
            </a:r>
            <a:r>
              <a:rPr lang="de-DE" sz="2200" dirty="0" smtClean="0"/>
              <a:t>Ballen</a:t>
            </a:r>
            <a:r>
              <a:rPr lang="de-DE" sz="2000" dirty="0" smtClean="0"/>
              <a:t>. Das Monatseinkommen dieser Arbeiter beläuft sich auf ca. 70 €  für den Transport ins Zwischenlager. </a:t>
            </a:r>
          </a:p>
          <a:p>
            <a:endParaRPr lang="de-DE" sz="2000" dirty="0" smtClean="0"/>
          </a:p>
          <a:p>
            <a:r>
              <a:rPr lang="de-DE" sz="2000" dirty="0" smtClean="0"/>
              <a:t> Von dort werden die Textilien zum Markt weiter transportiert , auch hier sichert dieser Transport vielen Arbeitern und Familien  ihren Lebensunterhalt.  Der Transport zu den Markthändlern erfolgt auf Karren die von Menschen gezogen werden.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lstStyle/>
          <a:p>
            <a:r>
              <a:rPr lang="de-DE" dirty="0" smtClean="0"/>
              <a:t>„</a:t>
            </a:r>
            <a:r>
              <a:rPr lang="de-DE" dirty="0" err="1" smtClean="0"/>
              <a:t>Mitumba</a:t>
            </a:r>
            <a:r>
              <a:rPr lang="de-DE" dirty="0" smtClean="0"/>
              <a:t>“</a:t>
            </a:r>
            <a:endParaRPr lang="de-DE" dirty="0"/>
          </a:p>
        </p:txBody>
      </p:sp>
      <p:sp>
        <p:nvSpPr>
          <p:cNvPr id="3" name="Rechteck 2"/>
          <p:cNvSpPr/>
          <p:nvPr/>
        </p:nvSpPr>
        <p:spPr>
          <a:xfrm>
            <a:off x="428596" y="1571612"/>
            <a:ext cx="8215370" cy="4524315"/>
          </a:xfrm>
          <a:prstGeom prst="rect">
            <a:avLst/>
          </a:prstGeom>
        </p:spPr>
        <p:txBody>
          <a:bodyPr wrap="square">
            <a:spAutoFit/>
          </a:bodyPr>
          <a:lstStyle/>
          <a:p>
            <a:r>
              <a:rPr lang="de-DE" dirty="0" smtClean="0"/>
              <a:t>„ </a:t>
            </a:r>
            <a:r>
              <a:rPr lang="de-DE" dirty="0" err="1" smtClean="0"/>
              <a:t>Mitumba</a:t>
            </a:r>
            <a:r>
              <a:rPr lang="de-DE" dirty="0" smtClean="0"/>
              <a:t>“ so nennen die Menschen in Nairobi die Textilien.</a:t>
            </a:r>
          </a:p>
          <a:p>
            <a:r>
              <a:rPr lang="de-DE" dirty="0" smtClean="0"/>
              <a:t>Aufbereitung der Kleidung:</a:t>
            </a:r>
          </a:p>
          <a:p>
            <a:r>
              <a:rPr lang="de-DE" dirty="0" smtClean="0"/>
              <a:t>Sortieren, flicken; ändern und </a:t>
            </a:r>
            <a:r>
              <a:rPr lang="de-DE" dirty="0" smtClean="0"/>
              <a:t>Bügeln</a:t>
            </a:r>
            <a:r>
              <a:rPr lang="de-DE" dirty="0" smtClean="0"/>
              <a:t>.</a:t>
            </a:r>
          </a:p>
          <a:p>
            <a:r>
              <a:rPr lang="de-DE" dirty="0" smtClean="0"/>
              <a:t>Viele Menschen arbeiten an der Aufbereitung der Textilien ca. 200000 Menschen in Nairobi sichern die Textilien und Schuhe ein Auskommen für sich und den ganzen Familienclan.</a:t>
            </a:r>
          </a:p>
          <a:p>
            <a:r>
              <a:rPr lang="de-DE" dirty="0" smtClean="0"/>
              <a:t>Die Aufbereitung erfolgt Stromunabhängig; Nähmaschinen mit mechanischem Fußbetrieb; Bügeln mit Bügeleisen in denen glühende Holzkohle als Wärmeträger verwendet wird.</a:t>
            </a:r>
          </a:p>
          <a:p>
            <a:r>
              <a:rPr lang="de-DE" dirty="0" smtClean="0"/>
              <a:t>Verkauf auf dem Markt.</a:t>
            </a:r>
          </a:p>
          <a:p>
            <a:r>
              <a:rPr lang="de-DE" dirty="0" smtClean="0"/>
              <a:t>Fast 100% der Kenianer tragen von der Unterschicht bis in die gehobenen Schichten Secondhandkleidung  „</a:t>
            </a:r>
            <a:r>
              <a:rPr lang="de-DE" dirty="0" err="1" smtClean="0"/>
              <a:t>Mitumba</a:t>
            </a:r>
            <a:r>
              <a:rPr lang="de-DE" dirty="0" smtClean="0"/>
              <a:t>“ genannt. Die wenigen Textilwaren aus der Kenianischen Produktion sind zu teuer und unbezahlbar. Die Textilien aus Asien sind qualitativ schlechter als die </a:t>
            </a:r>
            <a:r>
              <a:rPr lang="de-DE" dirty="0" err="1" smtClean="0"/>
              <a:t>Secondhandtextilien</a:t>
            </a:r>
            <a:r>
              <a:rPr lang="de-DE" dirty="0" smtClean="0"/>
              <a:t> und  teurer.</a:t>
            </a:r>
          </a:p>
          <a:p>
            <a:r>
              <a:rPr lang="de-DE" dirty="0" smtClean="0"/>
              <a:t>Der Verkauf eines Ballen mit 25KG Textilien (EK 60€) erbringt einen Reingewinn von 10€ für den Verkäufer in Afrika.</a:t>
            </a:r>
            <a:endParaRPr lang="de-DE" dirty="0"/>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el 1"/>
          <p:cNvSpPr>
            <a:spLocks noGrp="1"/>
          </p:cNvSpPr>
          <p:nvPr>
            <p:ph type="title"/>
          </p:nvPr>
        </p:nvSpPr>
        <p:spPr>
          <a:xfrm>
            <a:off x="500034" y="357166"/>
            <a:ext cx="8218487" cy="1641475"/>
          </a:xfrm>
          <a:solidFill>
            <a:srgbClr val="00B050"/>
          </a:solidFill>
        </p:spPr>
        <p:txBody>
          <a:bodyPr/>
          <a:lstStyle/>
          <a:p>
            <a:r>
              <a:rPr lang="de-DE" sz="2800" dirty="0" smtClean="0">
                <a:latin typeface="Arial" pitchFamily="34" charset="0"/>
                <a:cs typeface="Arial" pitchFamily="34" charset="0"/>
              </a:rPr>
              <a:t>„Wir nehmen andern gemeinnützigen Sammlern in unseren Gemeinden etwas weg</a:t>
            </a:r>
            <a:r>
              <a:rPr lang="de-DE" sz="3200" dirty="0" smtClean="0">
                <a:latin typeface="Arial" pitchFamily="34" charset="0"/>
                <a:cs typeface="Arial" pitchFamily="34" charset="0"/>
              </a:rPr>
              <a:t>.“</a:t>
            </a:r>
            <a:endParaRPr lang="en-GB" sz="3200" dirty="0" smtClean="0">
              <a:latin typeface="Arial" pitchFamily="34" charset="0"/>
              <a:cs typeface="Arial" pitchFamily="34" charset="0"/>
            </a:endParaRPr>
          </a:p>
        </p:txBody>
      </p:sp>
      <p:sp>
        <p:nvSpPr>
          <p:cNvPr id="3" name="Inhaltsplatzhalter 2"/>
          <p:cNvSpPr>
            <a:spLocks noGrp="1"/>
          </p:cNvSpPr>
          <p:nvPr>
            <p:ph idx="1"/>
          </p:nvPr>
        </p:nvSpPr>
        <p:spPr>
          <a:xfrm>
            <a:off x="457200" y="2357429"/>
            <a:ext cx="8229600" cy="4071967"/>
          </a:xfrm>
        </p:spPr>
        <p:txBody>
          <a:bodyPr rtlCol="0">
            <a:noAutofit/>
          </a:bodyPr>
          <a:lstStyle/>
          <a:p>
            <a:pPr fontAlgn="auto">
              <a:spcAft>
                <a:spcPts val="0"/>
              </a:spcAft>
              <a:buFont typeface="Arial" pitchFamily="34" charset="0"/>
              <a:buChar char="•"/>
              <a:defRPr/>
            </a:pPr>
            <a:r>
              <a:rPr lang="de-DE" sz="2000" dirty="0" smtClean="0">
                <a:latin typeface="Arial" pitchFamily="34" charset="0"/>
                <a:cs typeface="Arial" pitchFamily="34" charset="0"/>
              </a:rPr>
              <a:t>Es ist richtig, dass auch andere Sammler aktiv sind </a:t>
            </a:r>
            <a:r>
              <a:rPr lang="de-DE" sz="2000" dirty="0" smtClean="0">
                <a:latin typeface="Arial" pitchFamily="34" charset="0"/>
                <a:cs typeface="Arial" pitchFamily="34" charset="0"/>
              </a:rPr>
              <a:t>z.B</a:t>
            </a:r>
            <a:r>
              <a:rPr lang="de-DE" sz="2000" dirty="0" smtClean="0">
                <a:latin typeface="Arial" pitchFamily="34" charset="0"/>
                <a:cs typeface="Arial" pitchFamily="34" charset="0"/>
              </a:rPr>
              <a:t>. Das  „ROTE KREUZ“, dass zur Zeit  mit fast 60% Sammelanteil in Deutschland „Marktführer“ ist.  Aber auch die KAB; Jugendorganisationen </a:t>
            </a:r>
          </a:p>
          <a:p>
            <a:pPr fontAlgn="auto">
              <a:spcAft>
                <a:spcPts val="0"/>
              </a:spcAft>
              <a:buFont typeface="Arial" pitchFamily="34" charset="0"/>
              <a:buChar char="•"/>
              <a:defRPr/>
            </a:pPr>
            <a:r>
              <a:rPr lang="de-DE" sz="2000" dirty="0" smtClean="0">
                <a:latin typeface="Arial" pitchFamily="34" charset="0"/>
                <a:cs typeface="Arial" pitchFamily="34" charset="0"/>
              </a:rPr>
              <a:t>( Straßensammlungen); kirchliche Einrichtungen usw. und die Kommunen sind beteiligt.</a:t>
            </a:r>
          </a:p>
          <a:p>
            <a:pPr fontAlgn="auto">
              <a:spcAft>
                <a:spcPts val="0"/>
              </a:spcAft>
              <a:buFont typeface="Arial" pitchFamily="34" charset="0"/>
              <a:buChar char="•"/>
              <a:defRPr/>
            </a:pPr>
            <a:r>
              <a:rPr lang="de-DE" sz="2000" dirty="0" smtClean="0">
                <a:latin typeface="Arial" pitchFamily="34" charset="0"/>
                <a:cs typeface="Arial" pitchFamily="34" charset="0"/>
              </a:rPr>
              <a:t>Ein großer </a:t>
            </a:r>
            <a:r>
              <a:rPr lang="de-DE" sz="2000" dirty="0">
                <a:latin typeface="Arial" pitchFamily="34" charset="0"/>
                <a:cs typeface="Arial" pitchFamily="34" charset="0"/>
              </a:rPr>
              <a:t>A</a:t>
            </a:r>
            <a:r>
              <a:rPr lang="de-DE" sz="2000" dirty="0" smtClean="0">
                <a:latin typeface="Arial" pitchFamily="34" charset="0"/>
                <a:cs typeface="Arial" pitchFamily="34" charset="0"/>
              </a:rPr>
              <a:t>nteil wird auch von gewerblichen Sammlern unter einem caritativen </a:t>
            </a:r>
            <a:r>
              <a:rPr lang="de-DE" sz="2000" dirty="0">
                <a:latin typeface="Arial" pitchFamily="34" charset="0"/>
                <a:cs typeface="Arial" pitchFamily="34" charset="0"/>
              </a:rPr>
              <a:t>V</a:t>
            </a:r>
            <a:r>
              <a:rPr lang="de-DE" sz="2000" dirty="0" smtClean="0">
                <a:latin typeface="Arial" pitchFamily="34" charset="0"/>
                <a:cs typeface="Arial" pitchFamily="34" charset="0"/>
              </a:rPr>
              <a:t>orwand  gesammelt. Altkleider sind ein Millionengeschäft in einem  heißumkämpften Markt</a:t>
            </a:r>
          </a:p>
          <a:p>
            <a:pPr marL="0" indent="0" fontAlgn="auto">
              <a:spcAft>
                <a:spcPts val="0"/>
              </a:spcAft>
              <a:buNone/>
              <a:defRPr/>
            </a:pPr>
            <a:r>
              <a:rPr lang="de-DE" sz="2000" dirty="0" smtClean="0">
                <a:latin typeface="Arial" pitchFamily="34" charset="0"/>
                <a:cs typeface="Arial" pitchFamily="34" charset="0"/>
              </a:rPr>
              <a:t>In der Präsentation haben Sie gesehen, dass es noch ein Potenzial von mehr als 250. 000 Tonnen in Deutschland an Altkleider gibt, die noch nicht wieder verwertet werden und </a:t>
            </a:r>
            <a:r>
              <a:rPr lang="de-DE" sz="2000" dirty="0">
                <a:latin typeface="Arial" pitchFamily="34" charset="0"/>
                <a:cs typeface="Arial" pitchFamily="34" charset="0"/>
              </a:rPr>
              <a:t>im Hausmüll </a:t>
            </a:r>
            <a:r>
              <a:rPr lang="de-DE" sz="2000" dirty="0" smtClean="0">
                <a:latin typeface="Arial" pitchFamily="34" charset="0"/>
                <a:cs typeface="Arial" pitchFamily="34" charset="0"/>
              </a:rPr>
              <a:t>landen.</a:t>
            </a:r>
          </a:p>
          <a:p>
            <a:pPr marL="0" indent="0" fontAlgn="auto">
              <a:spcAft>
                <a:spcPts val="0"/>
              </a:spcAft>
              <a:buFont typeface="Arial" pitchFamily="34" charset="0"/>
              <a:buNone/>
              <a:defRPr/>
            </a:pPr>
            <a:r>
              <a:rPr lang="de-DE" sz="2000" dirty="0">
                <a:latin typeface="Arial" pitchFamily="34" charset="0"/>
                <a:cs typeface="Arial" pitchFamily="34" charset="0"/>
              </a:rPr>
              <a:t> </a:t>
            </a:r>
            <a:r>
              <a:rPr lang="de-DE" sz="2000" dirty="0" smtClean="0">
                <a:latin typeface="Arial" pitchFamily="34" charset="0"/>
                <a:cs typeface="Arial" pitchFamily="34" charset="0"/>
              </a:rPr>
              <a:t>      Also Sammeln lohnt sich nach wie vor auch für uns Schützen. </a:t>
            </a:r>
          </a:p>
        </p:txBody>
      </p:sp>
    </p:spTree>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normAutofit fontScale="90000"/>
          </a:bodyPr>
          <a:lstStyle/>
          <a:p>
            <a:r>
              <a:rPr lang="de-DE" sz="4000" dirty="0">
                <a:latin typeface="Arial" pitchFamily="34" charset="0"/>
                <a:cs typeface="Arial" pitchFamily="34" charset="0"/>
              </a:rPr>
              <a:t>C</a:t>
            </a:r>
            <a:r>
              <a:rPr lang="de-DE" sz="4000" dirty="0" smtClean="0">
                <a:latin typeface="Arial" pitchFamily="34" charset="0"/>
                <a:cs typeface="Arial" pitchFamily="34" charset="0"/>
              </a:rPr>
              <a:t>aritative Kleiderkammern gehen leer aus!</a:t>
            </a:r>
            <a:endParaRPr lang="en-GB" sz="4000" dirty="0" smtClean="0">
              <a:latin typeface="Arial" pitchFamily="34" charset="0"/>
              <a:cs typeface="Arial" pitchFamily="34" charset="0"/>
            </a:endParaRPr>
          </a:p>
        </p:txBody>
      </p:sp>
      <p:sp>
        <p:nvSpPr>
          <p:cNvPr id="3" name="Inhaltsplatzhalter 2"/>
          <p:cNvSpPr>
            <a:spLocks noGrp="1"/>
          </p:cNvSpPr>
          <p:nvPr>
            <p:ph idx="1"/>
          </p:nvPr>
        </p:nvSpPr>
        <p:spPr>
          <a:xfrm>
            <a:off x="468313" y="1916112"/>
            <a:ext cx="8229600" cy="4681239"/>
          </a:xfrm>
        </p:spPr>
        <p:txBody>
          <a:bodyPr>
            <a:noAutofit/>
          </a:bodyPr>
          <a:lstStyle/>
          <a:p>
            <a:pPr>
              <a:lnSpc>
                <a:spcPct val="80000"/>
              </a:lnSpc>
            </a:pPr>
            <a:r>
              <a:rPr lang="de-DE" sz="2200" dirty="0" smtClean="0">
                <a:latin typeface="Arial" pitchFamily="34" charset="0"/>
                <a:cs typeface="Arial" pitchFamily="34" charset="0"/>
              </a:rPr>
              <a:t>Dieses Argument ist nicht mehr haltbar. Denn auch die Kleiderkammern verkaufen die überschüssige Ware an die Weiterverwertung.</a:t>
            </a:r>
          </a:p>
          <a:p>
            <a:pPr>
              <a:lnSpc>
                <a:spcPct val="80000"/>
              </a:lnSpc>
            </a:pPr>
            <a:endParaRPr lang="en-GB" sz="2200" dirty="0" smtClean="0">
              <a:latin typeface="Arial" pitchFamily="34" charset="0"/>
              <a:cs typeface="Arial" pitchFamily="34" charset="0"/>
            </a:endParaRPr>
          </a:p>
          <a:p>
            <a:pPr>
              <a:lnSpc>
                <a:spcPct val="80000"/>
              </a:lnSpc>
            </a:pPr>
            <a:r>
              <a:rPr lang="de-DE" sz="2200" dirty="0" smtClean="0">
                <a:latin typeface="Arial" pitchFamily="34" charset="0"/>
                <a:cs typeface="Arial" pitchFamily="34" charset="0"/>
              </a:rPr>
              <a:t>Wir nehmen den Kleiderkammer der caritativen Einrichtungen, also bedürftigen Menschen die Möglichkeit weg sich mit gespendeter Kleidung zu versorgen. Das mag  im Augenblick plausibel  erscheinen, wenn man aber weiß das  1,7 Milliarden Kleidungsstücke allein in Deutschland in die Altkleidersammlung wandern, wer sollte diese  Kleidungsstücke  </a:t>
            </a:r>
            <a:r>
              <a:rPr lang="de-DE" sz="2200" smtClean="0">
                <a:latin typeface="Arial" pitchFamily="34" charset="0"/>
                <a:cs typeface="Arial" pitchFamily="34" charset="0"/>
              </a:rPr>
              <a:t>(</a:t>
            </a:r>
            <a:r>
              <a:rPr lang="de-DE" sz="2200" smtClean="0">
                <a:latin typeface="Arial" pitchFamily="34" charset="0"/>
                <a:cs typeface="Arial" pitchFamily="34" charset="0"/>
              </a:rPr>
              <a:t>ca. </a:t>
            </a:r>
            <a:r>
              <a:rPr lang="de-DE" sz="2200" dirty="0" smtClean="0">
                <a:latin typeface="Arial" pitchFamily="34" charset="0"/>
                <a:cs typeface="Arial" pitchFamily="34" charset="0"/>
              </a:rPr>
              <a:t>40% sind wieder verwertbar ) anziehen? Ca. 680.000.000  Mill. Kleidungsstücke.  </a:t>
            </a:r>
          </a:p>
          <a:p>
            <a:pPr>
              <a:lnSpc>
                <a:spcPct val="80000"/>
              </a:lnSpc>
            </a:pPr>
            <a:r>
              <a:rPr lang="de-DE" sz="2200" dirty="0" smtClean="0">
                <a:latin typeface="Arial" pitchFamily="34" charset="0"/>
                <a:cs typeface="Arial" pitchFamily="34" charset="0"/>
              </a:rPr>
              <a:t>Jeder Bundesbürger wirft pro Jahr ca. 8,5 Kleidungsstücke  mit </a:t>
            </a:r>
            <a:r>
              <a:rPr lang="de-DE" sz="2200" dirty="0">
                <a:latin typeface="Arial" pitchFamily="34" charset="0"/>
                <a:cs typeface="Arial" pitchFamily="34" charset="0"/>
              </a:rPr>
              <a:t>K</a:t>
            </a:r>
            <a:r>
              <a:rPr lang="de-DE" sz="2200" dirty="0" smtClean="0">
                <a:latin typeface="Arial" pitchFamily="34" charset="0"/>
                <a:cs typeface="Arial" pitchFamily="34" charset="0"/>
              </a:rPr>
              <a:t>leintextilien sogar 27,5 </a:t>
            </a:r>
            <a:r>
              <a:rPr lang="de-DE" sz="2200" dirty="0">
                <a:latin typeface="Arial" pitchFamily="34" charset="0"/>
                <a:cs typeface="Arial" pitchFamily="34" charset="0"/>
              </a:rPr>
              <a:t>K</a:t>
            </a:r>
            <a:r>
              <a:rPr lang="de-DE" sz="2200" dirty="0" smtClean="0">
                <a:latin typeface="Arial" pitchFamily="34" charset="0"/>
                <a:cs typeface="Arial" pitchFamily="34" charset="0"/>
              </a:rPr>
              <a:t>leidungstücke wieder-verwertbare Kleidung weg. Vom Schal bis zum Socken, von der Unterwäsche bis zum Anzug.</a:t>
            </a:r>
          </a:p>
        </p:txBody>
      </p:sp>
    </p:spTree>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el 1"/>
          <p:cNvSpPr>
            <a:spLocks noGrp="1"/>
          </p:cNvSpPr>
          <p:nvPr>
            <p:ph type="title"/>
          </p:nvPr>
        </p:nvSpPr>
        <p:spPr>
          <a:xfrm>
            <a:off x="323850" y="260350"/>
            <a:ext cx="8229600" cy="1143000"/>
          </a:xfrm>
          <a:solidFill>
            <a:srgbClr val="00B050"/>
          </a:solidFill>
        </p:spPr>
        <p:txBody>
          <a:bodyPr/>
          <a:lstStyle/>
          <a:p>
            <a:r>
              <a:rPr lang="de-DE" sz="2800" b="1" dirty="0" smtClean="0">
                <a:latin typeface="Arial" pitchFamily="34" charset="0"/>
                <a:cs typeface="Arial" pitchFamily="34" charset="0"/>
              </a:rPr>
              <a:t>Wie setzt sich die Altkleidersammlung zusammen, was verdienen die Sortierbetriebe?</a:t>
            </a:r>
            <a:endParaRPr lang="en-GB" sz="2800" b="1" dirty="0" smtClean="0">
              <a:latin typeface="Arial" pitchFamily="34" charset="0"/>
              <a:cs typeface="Arial" pitchFamily="34" charset="0"/>
            </a:endParaRPr>
          </a:p>
        </p:txBody>
      </p:sp>
      <p:sp>
        <p:nvSpPr>
          <p:cNvPr id="24578" name="Rechteck 2"/>
          <p:cNvSpPr>
            <a:spLocks noChangeArrowheads="1"/>
          </p:cNvSpPr>
          <p:nvPr/>
        </p:nvSpPr>
        <p:spPr bwMode="auto">
          <a:xfrm>
            <a:off x="684213" y="1557338"/>
            <a:ext cx="7777162" cy="4801314"/>
          </a:xfrm>
          <a:prstGeom prst="rect">
            <a:avLst/>
          </a:prstGeom>
          <a:noFill/>
          <a:ln w="9525">
            <a:noFill/>
            <a:miter lim="800000"/>
            <a:headEnd/>
            <a:tailEnd/>
          </a:ln>
        </p:spPr>
        <p:txBody>
          <a:bodyPr>
            <a:spAutoFit/>
          </a:bodyPr>
          <a:lstStyle/>
          <a:p>
            <a:r>
              <a:rPr lang="de-DE" dirty="0">
                <a:latin typeface="Arial" pitchFamily="34" charset="0"/>
                <a:cs typeface="Arial" pitchFamily="34" charset="0"/>
              </a:rPr>
              <a:t>Heute setzt sich die Sammelware im Durchschnitt folgendermaßen zusammen:</a:t>
            </a:r>
          </a:p>
          <a:p>
            <a:r>
              <a:rPr lang="de-DE" dirty="0">
                <a:latin typeface="Arial" pitchFamily="34" charset="0"/>
                <a:cs typeface="Arial" pitchFamily="34" charset="0"/>
              </a:rPr>
              <a:t>1.Secondhand-Kleidung (unterschiedliche Qualität): 43 % </a:t>
            </a:r>
          </a:p>
          <a:p>
            <a:r>
              <a:rPr lang="de-DE" dirty="0">
                <a:latin typeface="Arial" pitchFamily="34" charset="0"/>
                <a:cs typeface="Arial" pitchFamily="34" charset="0"/>
              </a:rPr>
              <a:t>2.Textilien für Putzlappenherstellung: 16 % </a:t>
            </a:r>
          </a:p>
          <a:p>
            <a:r>
              <a:rPr lang="de-DE" dirty="0">
                <a:latin typeface="Arial" pitchFamily="34" charset="0"/>
                <a:cs typeface="Arial" pitchFamily="34" charset="0"/>
              </a:rPr>
              <a:t>3.Textilien für Recyclingartikel: 21% </a:t>
            </a:r>
          </a:p>
          <a:p>
            <a:r>
              <a:rPr lang="de-DE" dirty="0">
                <a:latin typeface="Arial" pitchFamily="34" charset="0"/>
                <a:cs typeface="Arial" pitchFamily="34" charset="0"/>
              </a:rPr>
              <a:t>4.Abfall / Textilien für die thermische Verwertung: 20%</a:t>
            </a:r>
          </a:p>
          <a:p>
            <a:r>
              <a:rPr lang="de-DE" dirty="0">
                <a:latin typeface="Arial" pitchFamily="34" charset="0"/>
                <a:cs typeface="Arial" pitchFamily="34" charset="0"/>
              </a:rPr>
              <a:t>Die meisten Sachen werden an Sortierfirmen verkauft, erklärt </a:t>
            </a:r>
            <a:r>
              <a:rPr lang="de-DE" dirty="0" err="1">
                <a:latin typeface="Arial" pitchFamily="34" charset="0"/>
                <a:cs typeface="Arial" pitchFamily="34" charset="0"/>
              </a:rPr>
              <a:t>FairWertung</a:t>
            </a:r>
            <a:r>
              <a:rPr lang="de-DE" dirty="0">
                <a:latin typeface="Arial" pitchFamily="34" charset="0"/>
                <a:cs typeface="Arial" pitchFamily="34" charset="0"/>
              </a:rPr>
              <a:t>, ein Dachverband gemeinnütziger und kirchennaher Organisationen. Einige betreiben </a:t>
            </a:r>
            <a:r>
              <a:rPr lang="de-DE" dirty="0" err="1">
                <a:latin typeface="Arial" pitchFamily="34" charset="0"/>
                <a:cs typeface="Arial" pitchFamily="34" charset="0"/>
              </a:rPr>
              <a:t>Secondhand</a:t>
            </a:r>
            <a:r>
              <a:rPr lang="de-DE" dirty="0">
                <a:latin typeface="Arial" pitchFamily="34" charset="0"/>
                <a:cs typeface="Arial" pitchFamily="34" charset="0"/>
              </a:rPr>
              <a:t>-Läden, wo sie auch Langzeitarbeitslose beschäftigen. Doch nur 43 Prozent der Sachen sind für </a:t>
            </a:r>
            <a:r>
              <a:rPr lang="de-DE" dirty="0" err="1">
                <a:latin typeface="Arial" pitchFamily="34" charset="0"/>
                <a:cs typeface="Arial" pitchFamily="34" charset="0"/>
              </a:rPr>
              <a:t>Secondhand</a:t>
            </a:r>
            <a:r>
              <a:rPr lang="de-DE" dirty="0">
                <a:latin typeface="Arial" pitchFamily="34" charset="0"/>
                <a:cs typeface="Arial" pitchFamily="34" charset="0"/>
              </a:rPr>
              <a:t> brauchbar, das meiste geht nach Osteuropa, Asien, Afrika. 37 Prozent enden als Putzlappen oder Rohstoffe, rund 20 Prozent landen im Müll.</a:t>
            </a:r>
          </a:p>
          <a:p>
            <a:endParaRPr lang="de-DE" dirty="0">
              <a:latin typeface="Arial" pitchFamily="34" charset="0"/>
              <a:cs typeface="Arial" pitchFamily="34" charset="0"/>
            </a:endParaRPr>
          </a:p>
          <a:p>
            <a:r>
              <a:rPr lang="de-DE" dirty="0">
                <a:latin typeface="Arial" pitchFamily="34" charset="0"/>
                <a:cs typeface="Arial" pitchFamily="34" charset="0"/>
              </a:rPr>
              <a:t>Jeder Sortierbetrieb betreibt daher quasi Quersubventionierung: Mit den Gewinnen aus dem Verkauf der guten </a:t>
            </a:r>
            <a:r>
              <a:rPr lang="de-DE" dirty="0" err="1">
                <a:latin typeface="Arial" pitchFamily="34" charset="0"/>
                <a:cs typeface="Arial" pitchFamily="34" charset="0"/>
              </a:rPr>
              <a:t>Secondhand</a:t>
            </a:r>
            <a:r>
              <a:rPr lang="de-DE" dirty="0">
                <a:latin typeface="Arial" pitchFamily="34" charset="0"/>
                <a:cs typeface="Arial" pitchFamily="34" charset="0"/>
              </a:rPr>
              <a:t>-Kleidung wird das Sortieren derjenigen Artikel mit finanziert, bei denen die Erlöse niedriger sind als die Kosten. </a:t>
            </a:r>
            <a:endParaRPr lang="en-GB" dirty="0">
              <a:latin typeface="Arial" pitchFamily="34" charset="0"/>
              <a:cs typeface="Arial" pitchFamily="34" charset="0"/>
            </a:endParaRPr>
          </a:p>
        </p:txBody>
      </p:sp>
    </p:spTree>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el 1"/>
          <p:cNvSpPr>
            <a:spLocks noGrp="1"/>
          </p:cNvSpPr>
          <p:nvPr>
            <p:ph type="title"/>
          </p:nvPr>
        </p:nvSpPr>
        <p:spPr>
          <a:solidFill>
            <a:srgbClr val="00B050"/>
          </a:solidFill>
        </p:spPr>
        <p:txBody>
          <a:bodyPr/>
          <a:lstStyle/>
          <a:p>
            <a:r>
              <a:rPr lang="de-DE" smtClean="0"/>
              <a:t>Was geschieht mit den Altkleidern?</a:t>
            </a:r>
            <a:endParaRPr lang="en-GB" smtClean="0"/>
          </a:p>
        </p:txBody>
      </p:sp>
      <p:pic>
        <p:nvPicPr>
          <p:cNvPr id="25602" name="Picture 2" descr="C:\Users\Karlheinz\Pictures\SCALED_3_600_600_600_437_3350_2440_1003530_file.pic.1711d892344c0000.jpg20498308272.jpg"/>
          <p:cNvPicPr>
            <a:picLocks noChangeAspect="1" noChangeArrowheads="1"/>
          </p:cNvPicPr>
          <p:nvPr/>
        </p:nvPicPr>
        <p:blipFill>
          <a:blip r:embed="rId2"/>
          <a:srcRect/>
          <a:stretch>
            <a:fillRect/>
          </a:stretch>
        </p:blipFill>
        <p:spPr bwMode="auto">
          <a:xfrm>
            <a:off x="436563" y="1412875"/>
            <a:ext cx="8135937" cy="5111750"/>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354137"/>
          </a:xfrm>
          <a:solidFill>
            <a:srgbClr val="00B050"/>
          </a:solidFill>
        </p:spPr>
        <p:txBody>
          <a:bodyPr rtlCol="0">
            <a:normAutofit fontScale="90000"/>
          </a:bodyPr>
          <a:lstStyle/>
          <a:p>
            <a:pPr fontAlgn="auto">
              <a:spcAft>
                <a:spcPts val="0"/>
              </a:spcAft>
              <a:defRPr/>
            </a:pPr>
            <a:r>
              <a:rPr lang="de-DE" dirty="0" smtClean="0">
                <a:latin typeface="Arial" pitchFamily="34" charset="0"/>
                <a:cs typeface="Arial" pitchFamily="34" charset="0"/>
              </a:rPr>
              <a:t>Vorurteile gegen die </a:t>
            </a:r>
            <a:r>
              <a:rPr lang="de-DE" dirty="0">
                <a:latin typeface="Arial" pitchFamily="34" charset="0"/>
                <a:cs typeface="Arial" pitchFamily="34" charset="0"/>
              </a:rPr>
              <a:t>S</a:t>
            </a:r>
            <a:r>
              <a:rPr lang="de-DE" dirty="0" smtClean="0">
                <a:latin typeface="Arial" pitchFamily="34" charset="0"/>
                <a:cs typeface="Arial" pitchFamily="34" charset="0"/>
              </a:rPr>
              <a:t>pendenaktionen!</a:t>
            </a:r>
            <a:endParaRPr lang="en-GB" dirty="0">
              <a:latin typeface="Arial" pitchFamily="34" charset="0"/>
              <a:cs typeface="Arial" pitchFamily="34" charset="0"/>
            </a:endParaRPr>
          </a:p>
        </p:txBody>
      </p:sp>
      <p:sp>
        <p:nvSpPr>
          <p:cNvPr id="3" name="Inhaltsplatzhalter 2"/>
          <p:cNvSpPr>
            <a:spLocks noGrp="1"/>
          </p:cNvSpPr>
          <p:nvPr>
            <p:ph idx="1"/>
          </p:nvPr>
        </p:nvSpPr>
        <p:spPr/>
        <p:txBody>
          <a:bodyPr>
            <a:normAutofit fontScale="92500"/>
          </a:bodyPr>
          <a:lstStyle/>
          <a:p>
            <a:pPr>
              <a:lnSpc>
                <a:spcPct val="90000"/>
              </a:lnSpc>
            </a:pPr>
            <a:endParaRPr lang="de-DE" sz="1500" dirty="0" smtClean="0"/>
          </a:p>
          <a:p>
            <a:pPr>
              <a:lnSpc>
                <a:spcPct val="90000"/>
              </a:lnSpc>
            </a:pPr>
            <a:r>
              <a:rPr lang="de-DE" sz="2400" dirty="0" smtClean="0">
                <a:latin typeface="Arial" pitchFamily="34" charset="0"/>
                <a:cs typeface="Arial" pitchFamily="34" charset="0"/>
              </a:rPr>
              <a:t>In Funk und Fernsehen wurde darauf hin gewiesen, dass sich hinter diesen Altkleidersammlungen eine komplette Industrie verbirgt.</a:t>
            </a:r>
          </a:p>
          <a:p>
            <a:pPr>
              <a:lnSpc>
                <a:spcPct val="90000"/>
              </a:lnSpc>
            </a:pPr>
            <a:r>
              <a:rPr lang="de-DE" sz="2400" dirty="0" smtClean="0">
                <a:latin typeface="Arial" pitchFamily="34" charset="0"/>
                <a:cs typeface="Arial" pitchFamily="34" charset="0"/>
              </a:rPr>
              <a:t>Das ist richtig, es gibt einen sehr großen Markt wie diese kleine Präsentation zeigt. Dieser Markt  für Altkleider ist stark umkämpft. Neben den caritativen Einrichtungen werden auch von kommerziellen  Unternehmen , Container und  Straßensammlungen durchgeführt mit einem Hinweis auf gemeinnütziges Handel versucht man dort möglichst  die Menschen zum Spenden zu bewegen.</a:t>
            </a:r>
          </a:p>
          <a:p>
            <a:pPr>
              <a:lnSpc>
                <a:spcPct val="90000"/>
              </a:lnSpc>
            </a:pPr>
            <a:r>
              <a:rPr lang="de-DE" sz="2400" dirty="0" smtClean="0">
                <a:latin typeface="Arial" pitchFamily="34" charset="0"/>
                <a:cs typeface="Arial" pitchFamily="34" charset="0"/>
              </a:rPr>
              <a:t>Nun versuchen auch die Kommunen, verstärkt in diesem Markt einzudringen, um einträgliche Gewinne zu erwirtschaften. </a:t>
            </a:r>
          </a:p>
        </p:txBody>
      </p: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2160"/>
            <a:ext cx="8229600" cy="1365478"/>
          </a:xfrm>
          <a:solidFill>
            <a:srgbClr val="00B050"/>
          </a:solidFill>
        </p:spPr>
        <p:txBody>
          <a:bodyPr/>
          <a:lstStyle/>
          <a:p>
            <a:r>
              <a:rPr lang="de-DE" dirty="0" smtClean="0"/>
              <a:t/>
            </a:r>
            <a:br>
              <a:rPr lang="de-DE" dirty="0" smtClean="0"/>
            </a:br>
            <a:endParaRPr lang="de-DE" dirty="0"/>
          </a:p>
        </p:txBody>
      </p:sp>
      <p:sp>
        <p:nvSpPr>
          <p:cNvPr id="3" name="Inhaltsplatzhalter 2"/>
          <p:cNvSpPr>
            <a:spLocks noGrp="1"/>
          </p:cNvSpPr>
          <p:nvPr>
            <p:ph idx="1"/>
          </p:nvPr>
        </p:nvSpPr>
        <p:spPr/>
        <p:txBody>
          <a:bodyPr/>
          <a:lstStyle/>
          <a:p>
            <a:pPr>
              <a:lnSpc>
                <a:spcPct val="90000"/>
              </a:lnSpc>
            </a:pPr>
            <a:r>
              <a:rPr lang="de-DE" sz="2000" dirty="0" smtClean="0">
                <a:latin typeface="Arial" pitchFamily="34" charset="0"/>
                <a:cs typeface="Arial" pitchFamily="34" charset="0"/>
              </a:rPr>
              <a:t>Ja, wir nehmen durch unsere Altkleiderspenden auch an diesem Markt teil jedoch dienen die erwirtschaften Erlöse  dazu,  den schwerkranken und sterbenden Menschen auf ihrem letzten Lebensabschnitt  in </a:t>
            </a:r>
            <a:r>
              <a:rPr lang="de-DE" sz="2000" dirty="0" err="1" smtClean="0">
                <a:latin typeface="Arial" pitchFamily="34" charset="0"/>
                <a:cs typeface="Arial" pitchFamily="34" charset="0"/>
              </a:rPr>
              <a:t>Hospizeinrichtungen</a:t>
            </a:r>
            <a:r>
              <a:rPr lang="de-DE" sz="2000" dirty="0" smtClean="0">
                <a:latin typeface="Arial" pitchFamily="34" charset="0"/>
                <a:cs typeface="Arial" pitchFamily="34" charset="0"/>
              </a:rPr>
              <a:t> so  zu begleiten, dass ihre Lebensqualität bis zum letzten Atemzug erhalten werden kann und sie friedlich diese Welt verlassen können. Danach sorgen unsere Altkleiderspenden auch dafür, dass den Angehörigen die nach dem schweren Verlust eines Familienmitgliedes geholfen wird sich wieder dem normalen Leben zu zuwenden.</a:t>
            </a:r>
          </a:p>
          <a:p>
            <a:pPr>
              <a:lnSpc>
                <a:spcPct val="90000"/>
              </a:lnSpc>
            </a:pPr>
            <a:r>
              <a:rPr lang="de-DE" sz="2000" dirty="0" smtClean="0">
                <a:latin typeface="Arial" pitchFamily="34" charset="0"/>
                <a:cs typeface="Arial" pitchFamily="34" charset="0"/>
              </a:rPr>
              <a:t>Abschließend können wir feststellen: Durch unsere Altkleiderspende erfüllen wir unserer Pflicht als Christen, als  Schützenschwester und Schützenbruder in dem wir nicht mehr benötigte Kleidung für einen guten Zweck spenden. Getreu unserm Wahlspruch für:   </a:t>
            </a:r>
          </a:p>
          <a:p>
            <a:pPr>
              <a:lnSpc>
                <a:spcPct val="90000"/>
              </a:lnSpc>
            </a:pPr>
            <a:r>
              <a:rPr lang="de-DE" sz="2000" dirty="0" smtClean="0">
                <a:latin typeface="Arial" pitchFamily="34" charset="0"/>
                <a:cs typeface="Arial" pitchFamily="34" charset="0"/>
              </a:rPr>
              <a:t>                       </a:t>
            </a:r>
            <a:r>
              <a:rPr lang="de-DE" sz="2000" b="1" dirty="0" smtClean="0">
                <a:latin typeface="Arial" pitchFamily="34" charset="0"/>
                <a:cs typeface="Arial" pitchFamily="34" charset="0"/>
              </a:rPr>
              <a:t>„</a:t>
            </a:r>
            <a:r>
              <a:rPr lang="de-DE" sz="2800" b="1" dirty="0" smtClean="0">
                <a:latin typeface="Arial" pitchFamily="34" charset="0"/>
                <a:cs typeface="Arial" pitchFamily="34" charset="0"/>
              </a:rPr>
              <a:t>Glaube; Sitte und Heimat“</a:t>
            </a:r>
          </a:p>
          <a:p>
            <a:pPr>
              <a:lnSpc>
                <a:spcPct val="90000"/>
              </a:lnSpc>
              <a:buNone/>
            </a:pPr>
            <a:r>
              <a:rPr lang="de-DE" sz="2000" dirty="0" smtClean="0">
                <a:latin typeface="Arial" pitchFamily="34" charset="0"/>
                <a:cs typeface="Arial" pitchFamily="34" charset="0"/>
              </a:rPr>
              <a:t>	</a:t>
            </a:r>
            <a:endParaRPr lang="en-GB" sz="2000" b="1" dirty="0" smtClean="0">
              <a:latin typeface="Arial" pitchFamily="34" charset="0"/>
              <a:cs typeface="Arial" pitchFamily="34" charset="0"/>
            </a:endParaRPr>
          </a:p>
          <a:p>
            <a:endParaRPr lang="de-DE" sz="2000" dirty="0"/>
          </a:p>
        </p:txBody>
      </p:sp>
      <p:sp>
        <p:nvSpPr>
          <p:cNvPr id="4" name="Rechteck 3"/>
          <p:cNvSpPr/>
          <p:nvPr/>
        </p:nvSpPr>
        <p:spPr>
          <a:xfrm>
            <a:off x="1282120" y="52160"/>
            <a:ext cx="6120680" cy="2123658"/>
          </a:xfrm>
          <a:prstGeom prst="rect">
            <a:avLst/>
          </a:prstGeom>
        </p:spPr>
        <p:txBody>
          <a:bodyPr wrap="square">
            <a:spAutoFit/>
          </a:bodyPr>
          <a:lstStyle/>
          <a:p>
            <a:pPr lvl="0" algn="ctr"/>
            <a:r>
              <a:rPr lang="de-DE" sz="4400" dirty="0">
                <a:solidFill>
                  <a:prstClr val="black"/>
                </a:solidFill>
                <a:latin typeface="Calibri"/>
                <a:ea typeface="+mj-ea"/>
                <a:cs typeface="+mj-cs"/>
              </a:rPr>
              <a:t>Nehmen wir auch an diesem Markt teil?</a:t>
            </a:r>
            <a:br>
              <a:rPr lang="de-DE" sz="4400" dirty="0">
                <a:solidFill>
                  <a:prstClr val="black"/>
                </a:solidFill>
                <a:latin typeface="Calibri"/>
                <a:ea typeface="+mj-ea"/>
                <a:cs typeface="+mj-cs"/>
              </a:rPr>
            </a:br>
            <a:endParaRPr lang="de-DE" sz="4400" dirty="0">
              <a:solidFill>
                <a:prstClr val="black"/>
              </a:solidFill>
              <a:latin typeface="Calibri"/>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lstStyle/>
          <a:p>
            <a:r>
              <a:rPr lang="de-DE" dirty="0" smtClean="0">
                <a:latin typeface="Arial" pitchFamily="34" charset="0"/>
                <a:cs typeface="Arial" pitchFamily="34" charset="0"/>
              </a:rPr>
              <a:t>Unser Spendencontainer</a:t>
            </a:r>
            <a:endParaRPr lang="de-DE" dirty="0">
              <a:latin typeface="Arial" pitchFamily="34" charset="0"/>
              <a:cs typeface="Arial" pitchFamily="34" charset="0"/>
            </a:endParaRPr>
          </a:p>
        </p:txBody>
      </p:sp>
      <p:pic>
        <p:nvPicPr>
          <p:cNvPr id="1026" name="Picture 2" descr="C:\Users\Karl\Pictures\Eigene Scans\Scannen0001.jpg"/>
          <p:cNvPicPr>
            <a:picLocks noGrp="1" noChangeAspect="1" noChangeArrowheads="1"/>
          </p:cNvPicPr>
          <p:nvPr>
            <p:ph idx="1"/>
          </p:nvPr>
        </p:nvPicPr>
        <p:blipFill>
          <a:blip r:embed="rId2"/>
          <a:srcRect/>
          <a:stretch>
            <a:fillRect/>
          </a:stretch>
        </p:blipFill>
        <p:spPr bwMode="auto">
          <a:xfrm>
            <a:off x="428596" y="1928802"/>
            <a:ext cx="8429684" cy="3963924"/>
          </a:xfrm>
          <a:prstGeom prst="rect">
            <a:avLst/>
          </a:prstGeom>
          <a:noFill/>
        </p:spPr>
      </p:pic>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el 1"/>
          <p:cNvSpPr>
            <a:spLocks noGrp="1"/>
          </p:cNvSpPr>
          <p:nvPr>
            <p:ph type="title"/>
          </p:nvPr>
        </p:nvSpPr>
        <p:spPr>
          <a:xfrm>
            <a:off x="457200" y="188639"/>
            <a:ext cx="8229600" cy="1440135"/>
          </a:xfrm>
          <a:solidFill>
            <a:srgbClr val="00B050"/>
          </a:solidFill>
        </p:spPr>
        <p:txBody>
          <a:bodyPr/>
          <a:lstStyle/>
          <a:p>
            <a:r>
              <a:rPr lang="de-DE" dirty="0" smtClean="0">
                <a:latin typeface="Arial" pitchFamily="34" charset="0"/>
                <a:cs typeface="Arial" pitchFamily="34" charset="0"/>
              </a:rPr>
              <a:t>Wird hier Caritatives vorgetäuscht</a:t>
            </a:r>
            <a:r>
              <a:rPr lang="de-DE" dirty="0" smtClean="0"/>
              <a:t>?</a:t>
            </a:r>
            <a:endParaRPr lang="en-GB" dirty="0" smtClean="0"/>
          </a:p>
        </p:txBody>
      </p:sp>
      <p:sp>
        <p:nvSpPr>
          <p:cNvPr id="27650" name="Inhaltsplatzhalter 3"/>
          <p:cNvSpPr>
            <a:spLocks noGrp="1"/>
          </p:cNvSpPr>
          <p:nvPr>
            <p:ph sz="half" idx="1"/>
          </p:nvPr>
        </p:nvSpPr>
        <p:spPr>
          <a:xfrm>
            <a:off x="457200" y="1600200"/>
            <a:ext cx="4259263" cy="4637088"/>
          </a:xfrm>
        </p:spPr>
        <p:txBody>
          <a:bodyPr/>
          <a:lstStyle/>
          <a:p>
            <a:endParaRPr lang="de-DE" dirty="0" smtClean="0"/>
          </a:p>
          <a:p>
            <a:endParaRPr lang="de-DE" dirty="0" smtClean="0"/>
          </a:p>
          <a:p>
            <a:endParaRPr lang="de-DE" dirty="0" smtClean="0"/>
          </a:p>
          <a:p>
            <a:endParaRPr lang="de-DE" dirty="0" smtClean="0"/>
          </a:p>
          <a:p>
            <a:endParaRPr lang="en-GB" dirty="0" smtClean="0"/>
          </a:p>
        </p:txBody>
      </p:sp>
      <p:sp>
        <p:nvSpPr>
          <p:cNvPr id="27651" name="Inhaltsplatzhalter 4"/>
          <p:cNvSpPr>
            <a:spLocks noGrp="1"/>
          </p:cNvSpPr>
          <p:nvPr>
            <p:ph sz="half" idx="2"/>
          </p:nvPr>
        </p:nvSpPr>
        <p:spPr>
          <a:xfrm>
            <a:off x="4427538" y="1601788"/>
            <a:ext cx="4359275" cy="4525962"/>
          </a:xfrm>
        </p:spPr>
        <p:txBody>
          <a:bodyPr/>
          <a:lstStyle/>
          <a:p>
            <a:pPr marL="0" indent="0">
              <a:buFont typeface="Arial" charset="0"/>
              <a:buNone/>
            </a:pPr>
            <a:r>
              <a:rPr lang="de-DE" dirty="0" smtClean="0"/>
              <a:t>So wird Umsatz generiert!!!!</a:t>
            </a:r>
          </a:p>
          <a:p>
            <a:pPr marL="0" indent="0">
              <a:buFont typeface="Arial" charset="0"/>
              <a:buNone/>
            </a:pPr>
            <a:r>
              <a:rPr lang="de-DE" dirty="0" smtClean="0"/>
              <a:t>    </a:t>
            </a:r>
          </a:p>
        </p:txBody>
      </p:sp>
      <p:pic>
        <p:nvPicPr>
          <p:cNvPr id="27652" name="Picture 2"/>
          <p:cNvPicPr>
            <a:picLocks noChangeAspect="1" noChangeArrowheads="1"/>
          </p:cNvPicPr>
          <p:nvPr/>
        </p:nvPicPr>
        <p:blipFill>
          <a:blip r:embed="rId2"/>
          <a:srcRect/>
          <a:stretch>
            <a:fillRect/>
          </a:stretch>
        </p:blipFill>
        <p:spPr bwMode="auto">
          <a:xfrm>
            <a:off x="4932363" y="3141663"/>
            <a:ext cx="3671887" cy="2979737"/>
          </a:xfrm>
          <a:prstGeom prst="rect">
            <a:avLst/>
          </a:prstGeom>
          <a:noFill/>
          <a:ln w="9525">
            <a:noFill/>
            <a:miter lim="800000"/>
            <a:headEnd/>
            <a:tailEnd/>
          </a:ln>
        </p:spPr>
      </p:pic>
      <p:sp>
        <p:nvSpPr>
          <p:cNvPr id="3" name="Rechteck 2"/>
          <p:cNvSpPr/>
          <p:nvPr/>
        </p:nvSpPr>
        <p:spPr>
          <a:xfrm>
            <a:off x="5724525" y="3536950"/>
            <a:ext cx="863600" cy="360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Rechteck 5"/>
          <p:cNvSpPr/>
          <p:nvPr/>
        </p:nvSpPr>
        <p:spPr>
          <a:xfrm>
            <a:off x="7132638" y="3567113"/>
            <a:ext cx="792162" cy="360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hteck 6"/>
          <p:cNvSpPr/>
          <p:nvPr/>
        </p:nvSpPr>
        <p:spPr>
          <a:xfrm>
            <a:off x="5751513" y="4184650"/>
            <a:ext cx="863600" cy="287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Rechteck 7"/>
          <p:cNvSpPr/>
          <p:nvPr/>
        </p:nvSpPr>
        <p:spPr>
          <a:xfrm>
            <a:off x="7132638" y="4149725"/>
            <a:ext cx="541337" cy="287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Rechteck 9"/>
          <p:cNvSpPr/>
          <p:nvPr/>
        </p:nvSpPr>
        <p:spPr>
          <a:xfrm flipV="1">
            <a:off x="5967413" y="4875213"/>
            <a:ext cx="431800" cy="250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 name="Rechteck 11"/>
          <p:cNvSpPr/>
          <p:nvPr/>
        </p:nvSpPr>
        <p:spPr>
          <a:xfrm flipV="1">
            <a:off x="7237413" y="4846638"/>
            <a:ext cx="333375" cy="2254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7659" name="Rechteck 10"/>
          <p:cNvSpPr>
            <a:spLocks noChangeArrowheads="1"/>
          </p:cNvSpPr>
          <p:nvPr/>
        </p:nvSpPr>
        <p:spPr bwMode="auto">
          <a:xfrm>
            <a:off x="539750" y="1628775"/>
            <a:ext cx="3744913" cy="5262979"/>
          </a:xfrm>
          <a:prstGeom prst="rect">
            <a:avLst/>
          </a:prstGeom>
          <a:noFill/>
          <a:ln w="9525">
            <a:noFill/>
            <a:miter lim="800000"/>
            <a:headEnd/>
            <a:tailEnd/>
          </a:ln>
        </p:spPr>
        <p:txBody>
          <a:bodyPr>
            <a:spAutoFit/>
          </a:bodyPr>
          <a:lstStyle/>
          <a:p>
            <a:r>
              <a:rPr lang="de-DE" sz="2400" b="1" dirty="0">
                <a:solidFill>
                  <a:srgbClr val="FF0000"/>
                </a:solidFill>
                <a:latin typeface="Calibri"/>
              </a:rPr>
              <a:t>Altkleiderrecycling ist ein lukrativer Wirtschaftszweig. Nicht jede </a:t>
            </a:r>
            <a:r>
              <a:rPr lang="de-DE" sz="2400" b="1" dirty="0">
                <a:solidFill>
                  <a:srgbClr val="FF0000"/>
                </a:solidFill>
                <a:latin typeface="Arial" pitchFamily="34" charset="0"/>
                <a:cs typeface="Arial" pitchFamily="34" charset="0"/>
              </a:rPr>
              <a:t>Sammlung</a:t>
            </a:r>
            <a:r>
              <a:rPr lang="de-DE" sz="2400" b="1" dirty="0">
                <a:solidFill>
                  <a:srgbClr val="FF0000"/>
                </a:solidFill>
                <a:latin typeface="Calibri"/>
              </a:rPr>
              <a:t> ist wirklich gemeinnützig</a:t>
            </a:r>
            <a:r>
              <a:rPr lang="de-DE" b="1" dirty="0">
                <a:solidFill>
                  <a:srgbClr val="FF0000"/>
                </a:solidFill>
                <a:latin typeface="Calibri"/>
              </a:rPr>
              <a:t>.                  </a:t>
            </a:r>
          </a:p>
          <a:p>
            <a:r>
              <a:rPr lang="de-DE" sz="2400" b="1" i="1" u="sng" dirty="0">
                <a:latin typeface="Calibri"/>
              </a:rPr>
              <a:t>WERBUNG : Franchise</a:t>
            </a:r>
          </a:p>
          <a:p>
            <a:r>
              <a:rPr lang="de-DE" sz="2000" dirty="0">
                <a:latin typeface="Calibri"/>
              </a:rPr>
              <a:t>Unsere Firma mit XXX Mitarbeiter arbeiten in unserem Unternehmen rund um das Thema      „Textilien“.</a:t>
            </a:r>
          </a:p>
          <a:p>
            <a:r>
              <a:rPr lang="de-DE" sz="2000" dirty="0">
                <a:latin typeface="Calibri"/>
              </a:rPr>
              <a:t> Mit seiner großen Palette in den verschiedensten Bereichen der Textilindustrie machen wir  </a:t>
            </a:r>
            <a:r>
              <a:rPr lang="de-DE" sz="2000" b="1" dirty="0">
                <a:latin typeface="Calibri"/>
              </a:rPr>
              <a:t>jährlich rund 90- 100 Mio. € </a:t>
            </a:r>
            <a:r>
              <a:rPr lang="de-DE" sz="2000" dirty="0">
                <a:latin typeface="Calibri"/>
              </a:rPr>
              <a:t>Umsatz!!!!!!!</a:t>
            </a:r>
          </a:p>
          <a:p>
            <a:endParaRPr lang="de-DE" dirty="0">
              <a:latin typeface="Calibri"/>
            </a:endParaRPr>
          </a:p>
          <a:p>
            <a:endParaRPr lang="en-GB" b="1" dirty="0">
              <a:solidFill>
                <a:srgbClr val="FF0000"/>
              </a:solidFill>
              <a:latin typeface="Calibri"/>
            </a:endParaRPr>
          </a:p>
        </p:txBody>
      </p:sp>
    </p:spTree>
  </p:cSld>
  <p:clrMapOvr>
    <a:masterClrMapping/>
  </p:clrMapOvr>
  <p:transition spd="slow">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el 1"/>
          <p:cNvSpPr>
            <a:spLocks noGrp="1"/>
          </p:cNvSpPr>
          <p:nvPr>
            <p:ph type="title"/>
          </p:nvPr>
        </p:nvSpPr>
        <p:spPr>
          <a:solidFill>
            <a:srgbClr val="00B050"/>
          </a:solidFill>
        </p:spPr>
        <p:txBody>
          <a:bodyPr/>
          <a:lstStyle/>
          <a:p>
            <a:r>
              <a:rPr lang="de-DE" smtClean="0"/>
              <a:t>Rotes Kreuz</a:t>
            </a:r>
            <a:endParaRPr lang="en-GB" smtClean="0"/>
          </a:p>
        </p:txBody>
      </p:sp>
      <p:sp>
        <p:nvSpPr>
          <p:cNvPr id="28674" name="Inhaltsplatzhalter 2"/>
          <p:cNvSpPr>
            <a:spLocks noGrp="1"/>
          </p:cNvSpPr>
          <p:nvPr>
            <p:ph idx="1"/>
          </p:nvPr>
        </p:nvSpPr>
        <p:spPr/>
        <p:txBody>
          <a:bodyPr/>
          <a:lstStyle/>
          <a:p>
            <a:r>
              <a:rPr lang="de-DE" smtClean="0"/>
              <a:t>Marktführer  60% Textil</a:t>
            </a:r>
            <a:br>
              <a:rPr lang="de-DE" smtClean="0"/>
            </a:br>
            <a:endParaRPr lang="de-DE" smtClean="0"/>
          </a:p>
          <a:p>
            <a:endParaRPr lang="en-GB" smtClean="0"/>
          </a:p>
        </p:txBody>
      </p:sp>
      <p:pic>
        <p:nvPicPr>
          <p:cNvPr id="28675" name="Picture 2"/>
          <p:cNvPicPr>
            <a:picLocks noChangeAspect="1" noChangeArrowheads="1"/>
          </p:cNvPicPr>
          <p:nvPr/>
        </p:nvPicPr>
        <p:blipFill>
          <a:blip r:embed="rId2"/>
          <a:srcRect/>
          <a:stretch>
            <a:fillRect/>
          </a:stretch>
        </p:blipFill>
        <p:spPr bwMode="auto">
          <a:xfrm>
            <a:off x="2698750" y="2276475"/>
            <a:ext cx="3743325" cy="3951288"/>
          </a:xfrm>
          <a:prstGeom prst="rect">
            <a:avLst/>
          </a:prstGeom>
          <a:noFill/>
          <a:ln w="9525">
            <a:noFill/>
            <a:miter lim="800000"/>
            <a:headEnd/>
            <a:tailEnd/>
          </a:ln>
        </p:spPr>
      </p:pic>
      <p:pic>
        <p:nvPicPr>
          <p:cNvPr id="28676" name="Picture 3" descr="C:\Users\Karlheinz\Pictures\Bund\IMG_0869.JPG"/>
          <p:cNvPicPr>
            <a:picLocks noChangeAspect="1" noChangeArrowheads="1"/>
          </p:cNvPicPr>
          <p:nvPr/>
        </p:nvPicPr>
        <p:blipFill>
          <a:blip r:embed="rId3" cstate="print"/>
          <a:srcRect/>
          <a:stretch>
            <a:fillRect/>
          </a:stretch>
        </p:blipFill>
        <p:spPr bwMode="auto">
          <a:xfrm>
            <a:off x="0" y="14288"/>
            <a:ext cx="9144000" cy="6829425"/>
          </a:xfrm>
          <a:prstGeom prst="rect">
            <a:avLst/>
          </a:prstGeom>
          <a:noFill/>
          <a:ln w="9525">
            <a:noFill/>
            <a:miter lim="800000"/>
            <a:headEnd/>
            <a:tailEnd/>
          </a:ln>
        </p:spPr>
      </p:pic>
      <p:sp>
        <p:nvSpPr>
          <p:cNvPr id="4" name="Rechteck 3"/>
          <p:cNvSpPr/>
          <p:nvPr/>
        </p:nvSpPr>
        <p:spPr>
          <a:xfrm>
            <a:off x="2051050" y="4365625"/>
            <a:ext cx="2016125" cy="1008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Rechteck 4"/>
          <p:cNvSpPr/>
          <p:nvPr/>
        </p:nvSpPr>
        <p:spPr>
          <a:xfrm>
            <a:off x="5821363" y="5013325"/>
            <a:ext cx="1943100" cy="360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el 1"/>
          <p:cNvSpPr>
            <a:spLocks noGrp="1"/>
          </p:cNvSpPr>
          <p:nvPr>
            <p:ph type="title"/>
          </p:nvPr>
        </p:nvSpPr>
        <p:spPr>
          <a:solidFill>
            <a:srgbClr val="00B050"/>
          </a:solidFill>
        </p:spPr>
        <p:txBody>
          <a:bodyPr/>
          <a:lstStyle/>
          <a:p>
            <a:r>
              <a:rPr lang="de-DE" smtClean="0"/>
              <a:t>Franchise</a:t>
            </a:r>
            <a:endParaRPr lang="en-GB" smtClean="0"/>
          </a:p>
        </p:txBody>
      </p:sp>
      <p:sp>
        <p:nvSpPr>
          <p:cNvPr id="3" name="Inhaltsplatzhalter 2"/>
          <p:cNvSpPr>
            <a:spLocks noGrp="1"/>
          </p:cNvSpPr>
          <p:nvPr>
            <p:ph idx="1"/>
          </p:nvPr>
        </p:nvSpPr>
        <p:spPr>
          <a:xfrm>
            <a:off x="395288" y="1700213"/>
            <a:ext cx="8229600" cy="4681537"/>
          </a:xfrm>
        </p:spPr>
        <p:txBody>
          <a:bodyPr rtlCol="0">
            <a:noAutofit/>
          </a:bodyPr>
          <a:lstStyle/>
          <a:p>
            <a:pPr fontAlgn="auto">
              <a:spcAft>
                <a:spcPts val="0"/>
              </a:spcAft>
              <a:buFont typeface="Arial" pitchFamily="34" charset="0"/>
              <a:buChar char="•"/>
              <a:defRPr/>
            </a:pPr>
            <a:r>
              <a:rPr lang="de-DE" sz="1200" b="1" dirty="0">
                <a:latin typeface="Arial" pitchFamily="34" charset="0"/>
                <a:cs typeface="Arial" pitchFamily="34" charset="0"/>
              </a:rPr>
              <a:t>Wie wird gesammelt?</a:t>
            </a:r>
          </a:p>
          <a:p>
            <a:pPr fontAlgn="auto">
              <a:spcAft>
                <a:spcPts val="0"/>
              </a:spcAft>
              <a:buFont typeface="Arial" pitchFamily="34" charset="0"/>
              <a:buChar char="•"/>
              <a:defRPr/>
            </a:pPr>
            <a:r>
              <a:rPr lang="de-DE" sz="1200" b="1" dirty="0">
                <a:latin typeface="Arial" pitchFamily="34" charset="0"/>
                <a:cs typeface="Arial" pitchFamily="34" charset="0"/>
              </a:rPr>
              <a:t>1. </a:t>
            </a:r>
            <a:r>
              <a:rPr lang="de-DE" sz="1200" b="1" dirty="0" err="1" smtClean="0">
                <a:latin typeface="Arial" pitchFamily="34" charset="0"/>
                <a:cs typeface="Arial" pitchFamily="34" charset="0"/>
              </a:rPr>
              <a:t>xxxxxx</a:t>
            </a:r>
            <a:r>
              <a:rPr lang="de-DE" sz="1200" b="1" dirty="0" smtClean="0">
                <a:latin typeface="Arial" pitchFamily="34" charset="0"/>
                <a:cs typeface="Arial" pitchFamily="34" charset="0"/>
              </a:rPr>
              <a:t> Straßen-Sammlung</a:t>
            </a:r>
            <a:r>
              <a:rPr lang="de-DE" sz="1200" dirty="0">
                <a:latin typeface="Arial" pitchFamily="34" charset="0"/>
                <a:cs typeface="Arial" pitchFamily="34" charset="0"/>
              </a:rPr>
              <a:t/>
            </a:r>
            <a:br>
              <a:rPr lang="de-DE" sz="1200" dirty="0">
                <a:latin typeface="Arial" pitchFamily="34" charset="0"/>
                <a:cs typeface="Arial" pitchFamily="34" charset="0"/>
              </a:rPr>
            </a:br>
            <a:r>
              <a:rPr lang="de-DE" sz="1200" dirty="0">
                <a:latin typeface="Arial" pitchFamily="34" charset="0"/>
                <a:cs typeface="Arial" pitchFamily="34" charset="0"/>
              </a:rPr>
              <a:t>Sie bekommen mehrere hundert </a:t>
            </a:r>
            <a:r>
              <a:rPr lang="de-DE" sz="1200" dirty="0" smtClean="0">
                <a:latin typeface="Arial" pitchFamily="34" charset="0"/>
                <a:cs typeface="Arial" pitchFamily="34" charset="0"/>
              </a:rPr>
              <a:t>Sammelbehälter immer </a:t>
            </a:r>
            <a:r>
              <a:rPr lang="de-DE" sz="1200" dirty="0">
                <a:latin typeface="Arial" pitchFamily="34" charset="0"/>
                <a:cs typeface="Arial" pitchFamily="34" charset="0"/>
              </a:rPr>
              <a:t>kostenlos zur Verfügung gestellt, die Sie vor privaten Haushalten in Ihrem Gebiet verteilen und nach einigen Tagen mit Altschuhen und Altkleidern </a:t>
            </a:r>
            <a:r>
              <a:rPr lang="de-DE" sz="1200" dirty="0" err="1">
                <a:latin typeface="Arial" pitchFamily="34" charset="0"/>
                <a:cs typeface="Arial" pitchFamily="34" charset="0"/>
              </a:rPr>
              <a:t>befüllt</a:t>
            </a:r>
            <a:r>
              <a:rPr lang="de-DE" sz="1200" dirty="0">
                <a:latin typeface="Arial" pitchFamily="34" charset="0"/>
                <a:cs typeface="Arial" pitchFamily="34" charset="0"/>
              </a:rPr>
              <a:t> wieder abholen. Alternativ können Sie die Straßen-Sammlung auch nur mit Wurfzetteln ankündigen. </a:t>
            </a:r>
            <a:br>
              <a:rPr lang="de-DE" sz="1200" dirty="0">
                <a:latin typeface="Arial" pitchFamily="34" charset="0"/>
                <a:cs typeface="Arial" pitchFamily="34" charset="0"/>
              </a:rPr>
            </a:br>
            <a:r>
              <a:rPr lang="de-DE" sz="1200" dirty="0" smtClean="0">
                <a:latin typeface="Arial" pitchFamily="34" charset="0"/>
                <a:cs typeface="Arial" pitchFamily="34" charset="0"/>
              </a:rPr>
              <a:t>Die </a:t>
            </a:r>
            <a:r>
              <a:rPr lang="de-DE" sz="1200" dirty="0">
                <a:latin typeface="Arial" pitchFamily="34" charset="0"/>
                <a:cs typeface="Arial" pitchFamily="34" charset="0"/>
              </a:rPr>
              <a:t>Haushalte stellen die zur Entsorgung bereitstehenden Textilien und Schuhe gut verpackt vor die Haustüre und Sie holen diese dann zum vereinbarten Zeitpunkt ab. Gleichgültig für welche Methode der Straßen-Sammlung Sie sich entscheiden, </a:t>
            </a:r>
            <a:r>
              <a:rPr lang="de-DE" sz="1200" dirty="0" err="1" smtClean="0">
                <a:latin typeface="Arial" pitchFamily="34" charset="0"/>
                <a:cs typeface="Arial" pitchFamily="34" charset="0"/>
              </a:rPr>
              <a:t>xxxxxx</a:t>
            </a:r>
            <a:r>
              <a:rPr lang="de-DE" sz="1200" dirty="0" smtClean="0">
                <a:latin typeface="Arial" pitchFamily="34" charset="0"/>
                <a:cs typeface="Arial" pitchFamily="34" charset="0"/>
              </a:rPr>
              <a:t> </a:t>
            </a:r>
            <a:r>
              <a:rPr lang="de-DE" sz="1200" dirty="0">
                <a:latin typeface="Arial" pitchFamily="34" charset="0"/>
                <a:cs typeface="Arial" pitchFamily="34" charset="0"/>
              </a:rPr>
              <a:t>hält die nötigen Werbemittel und Utensilien für Sie bereit.</a:t>
            </a:r>
          </a:p>
          <a:p>
            <a:pPr fontAlgn="auto">
              <a:spcAft>
                <a:spcPts val="0"/>
              </a:spcAft>
              <a:buFont typeface="Arial" pitchFamily="34" charset="0"/>
              <a:buChar char="•"/>
              <a:defRPr/>
            </a:pPr>
            <a:r>
              <a:rPr lang="de-DE" sz="1200" b="1" dirty="0">
                <a:latin typeface="Arial" pitchFamily="34" charset="0"/>
                <a:cs typeface="Arial" pitchFamily="34" charset="0"/>
              </a:rPr>
              <a:t>2. </a:t>
            </a:r>
            <a:r>
              <a:rPr lang="de-DE" sz="1200" b="1" dirty="0" err="1" smtClean="0">
                <a:latin typeface="Arial" pitchFamily="34" charset="0"/>
                <a:cs typeface="Arial" pitchFamily="34" charset="0"/>
              </a:rPr>
              <a:t>xxxxxxxx</a:t>
            </a:r>
            <a:r>
              <a:rPr lang="de-DE" sz="1200" b="1" dirty="0" smtClean="0">
                <a:latin typeface="Arial" pitchFamily="34" charset="0"/>
                <a:cs typeface="Arial" pitchFamily="34" charset="0"/>
              </a:rPr>
              <a:t> Behälter-Sammlung</a:t>
            </a:r>
            <a:r>
              <a:rPr lang="de-DE" sz="1200" dirty="0">
                <a:latin typeface="Arial" pitchFamily="34" charset="0"/>
                <a:cs typeface="Arial" pitchFamily="34" charset="0"/>
              </a:rPr>
              <a:t/>
            </a:r>
            <a:br>
              <a:rPr lang="de-DE" sz="1200" dirty="0">
                <a:latin typeface="Arial" pitchFamily="34" charset="0"/>
                <a:cs typeface="Arial" pitchFamily="34" charset="0"/>
              </a:rPr>
            </a:br>
            <a:r>
              <a:rPr lang="de-DE" sz="1200" dirty="0">
                <a:latin typeface="Arial" pitchFamily="34" charset="0"/>
                <a:cs typeface="Arial" pitchFamily="34" charset="0"/>
              </a:rPr>
              <a:t>Nachdem Sie mit dem </a:t>
            </a:r>
            <a:r>
              <a:rPr lang="de-DE" sz="1200" dirty="0" err="1" smtClean="0">
                <a:latin typeface="Arial" pitchFamily="34" charset="0"/>
                <a:cs typeface="Arial" pitchFamily="34" charset="0"/>
              </a:rPr>
              <a:t>xxxxxxx</a:t>
            </a:r>
            <a:r>
              <a:rPr lang="de-DE" sz="1200" dirty="0" smtClean="0">
                <a:latin typeface="Arial" pitchFamily="34" charset="0"/>
                <a:cs typeface="Arial" pitchFamily="34" charset="0"/>
              </a:rPr>
              <a:t>-Konzept </a:t>
            </a:r>
            <a:r>
              <a:rPr lang="de-DE" sz="1200" dirty="0">
                <a:latin typeface="Arial" pitchFamily="34" charset="0"/>
                <a:cs typeface="Arial" pitchFamily="34" charset="0"/>
              </a:rPr>
              <a:t>vertraut sind, suchen Sie nach geeigneten Stellplätzen für die optisch ansprechenden und besonders bedienungsfreundlichen  </a:t>
            </a:r>
            <a:r>
              <a:rPr lang="de-DE" sz="1200" dirty="0" err="1" smtClean="0">
                <a:latin typeface="Arial" pitchFamily="34" charset="0"/>
                <a:cs typeface="Arial" pitchFamily="34" charset="0"/>
              </a:rPr>
              <a:t>xxxxxxxxx</a:t>
            </a:r>
            <a:r>
              <a:rPr lang="de-DE" sz="1200" dirty="0" smtClean="0">
                <a:latin typeface="Arial" pitchFamily="34" charset="0"/>
                <a:cs typeface="Arial" pitchFamily="34" charset="0"/>
              </a:rPr>
              <a:t> Altschuh- </a:t>
            </a:r>
            <a:r>
              <a:rPr lang="de-DE" sz="1200" dirty="0">
                <a:latin typeface="Arial" pitchFamily="34" charset="0"/>
                <a:cs typeface="Arial" pitchFamily="34" charset="0"/>
              </a:rPr>
              <a:t>und Altkleider-Sammelbehälter. Nach Erhalt der schriftlichen Genehmigung vom Platzeigentümer kann unverzüglich aufgestellt werden. Einmal aufgestellt, entnehmen Sie regelmäßig die dort deponierten Altschuhe und Altkleider. </a:t>
            </a:r>
            <a:br>
              <a:rPr lang="de-DE" sz="1200" dirty="0">
                <a:latin typeface="Arial" pitchFamily="34" charset="0"/>
                <a:cs typeface="Arial" pitchFamily="34" charset="0"/>
              </a:rPr>
            </a:br>
            <a:r>
              <a:rPr lang="de-DE" sz="1200" dirty="0" smtClean="0">
                <a:latin typeface="Arial" pitchFamily="34" charset="0"/>
                <a:cs typeface="Arial" pitchFamily="34" charset="0"/>
              </a:rPr>
              <a:t>Die </a:t>
            </a:r>
            <a:r>
              <a:rPr lang="de-DE" sz="1200" dirty="0">
                <a:latin typeface="Arial" pitchFamily="34" charset="0"/>
                <a:cs typeface="Arial" pitchFamily="34" charset="0"/>
              </a:rPr>
              <a:t>Anschaffungskosten für die Sammelbehälter sowie die Stellplatzmiete, die an die Stellplatzeigentümer gezahlt wird, übernimmt </a:t>
            </a:r>
            <a:r>
              <a:rPr lang="de-DE" sz="1200" dirty="0" smtClean="0">
                <a:latin typeface="Arial" pitchFamily="34" charset="0"/>
                <a:cs typeface="Arial" pitchFamily="34" charset="0"/>
              </a:rPr>
              <a:t>XXXX-textil</a:t>
            </a:r>
            <a:r>
              <a:rPr lang="de-DE" sz="1200" dirty="0">
                <a:latin typeface="Arial" pitchFamily="34" charset="0"/>
                <a:cs typeface="Arial" pitchFamily="34" charset="0"/>
              </a:rPr>
              <a:t>. Sie können sich ausschließlich darauf konzentrieren, neue Aufstellorte zu finden und die Sammelbehälter regelmäßig zu entleeren</a:t>
            </a:r>
            <a:r>
              <a:rPr lang="de-DE" sz="1200" dirty="0" smtClean="0">
                <a:latin typeface="Arial" pitchFamily="34" charset="0"/>
                <a:cs typeface="Arial" pitchFamily="34" charset="0"/>
              </a:rPr>
              <a:t>.</a:t>
            </a:r>
          </a:p>
          <a:p>
            <a:pPr fontAlgn="auto">
              <a:spcAft>
                <a:spcPts val="0"/>
              </a:spcAft>
              <a:buFont typeface="Arial" pitchFamily="34" charset="0"/>
              <a:buChar char="•"/>
              <a:defRPr/>
            </a:pPr>
            <a:r>
              <a:rPr lang="de-DE" sz="1200" b="1" dirty="0">
                <a:latin typeface="Arial" pitchFamily="34" charset="0"/>
                <a:cs typeface="Arial" pitchFamily="34" charset="0"/>
              </a:rPr>
              <a:t>Welche Verdienstmöglichkeiten habe ich als </a:t>
            </a:r>
            <a:r>
              <a:rPr lang="de-DE" sz="1200" b="1" dirty="0" smtClean="0">
                <a:latin typeface="Arial" pitchFamily="34" charset="0"/>
                <a:cs typeface="Arial" pitchFamily="34" charset="0"/>
              </a:rPr>
              <a:t>XXXXXXX-Partner</a:t>
            </a:r>
            <a:r>
              <a:rPr lang="de-DE" sz="1200" b="1" dirty="0">
                <a:latin typeface="Arial" pitchFamily="34" charset="0"/>
                <a:cs typeface="Arial" pitchFamily="34" charset="0"/>
              </a:rPr>
              <a:t>?</a:t>
            </a:r>
          </a:p>
          <a:p>
            <a:pPr fontAlgn="auto">
              <a:spcAft>
                <a:spcPts val="0"/>
              </a:spcAft>
              <a:buFont typeface="Arial" pitchFamily="34" charset="0"/>
              <a:buChar char="•"/>
              <a:defRPr/>
            </a:pPr>
            <a:r>
              <a:rPr lang="de-DE" sz="1200" dirty="0">
                <a:latin typeface="Arial" pitchFamily="34" charset="0"/>
                <a:cs typeface="Arial" pitchFamily="34" charset="0"/>
              </a:rPr>
              <a:t>Um komplizierte und verwirrende Vergütungssätze zu vermeiden, bekommen Sie von uns für jedes gesammelte Kilogramm eine festgelegte Vergütung. Dabei ist es gleichgültig, nach welcher Methode Sie die gelieferte Menge gesammelt haben. Auch die Region, in der Sie die Altschuhe und Altkleider gesammelt haben, spielt bei der Abgabe keine Rolle. </a:t>
            </a:r>
            <a:endParaRPr lang="de-DE" sz="1200" dirty="0" smtClean="0">
              <a:latin typeface="Arial" pitchFamily="34" charset="0"/>
              <a:cs typeface="Arial" pitchFamily="34" charset="0"/>
            </a:endParaRPr>
          </a:p>
          <a:p>
            <a:pPr fontAlgn="auto">
              <a:spcAft>
                <a:spcPts val="0"/>
              </a:spcAft>
              <a:buFont typeface="Arial" pitchFamily="34" charset="0"/>
              <a:buChar char="•"/>
              <a:defRPr/>
            </a:pPr>
            <a:r>
              <a:rPr lang="de-DE" sz="1200" dirty="0" smtClean="0">
                <a:latin typeface="Arial" pitchFamily="34" charset="0"/>
                <a:cs typeface="Arial" pitchFamily="34" charset="0"/>
              </a:rPr>
              <a:t>XXXXXXXX- garantiert </a:t>
            </a:r>
            <a:r>
              <a:rPr lang="de-DE" sz="1200" dirty="0">
                <a:latin typeface="Arial" pitchFamily="34" charset="0"/>
                <a:cs typeface="Arial" pitchFamily="34" charset="0"/>
              </a:rPr>
              <a:t>Ihnen jederzeit die kontinuierliche Abnahme der gesammelten Altschuhe und Altkleider. So können Sie stets sicher sein, dass Ihnen jedes gesammelte Kilogramm unverzüglich vergütet wird und Sie auf die Entlohnung Ihrer selbstständigen Tätigkeit nicht lange warten müssen. </a:t>
            </a:r>
            <a:endParaRPr lang="de-DE" sz="1200" dirty="0" smtClean="0">
              <a:latin typeface="Arial" pitchFamily="34" charset="0"/>
              <a:cs typeface="Arial" pitchFamily="34" charset="0"/>
            </a:endParaRPr>
          </a:p>
          <a:p>
            <a:pPr marL="0" indent="0" fontAlgn="auto">
              <a:spcAft>
                <a:spcPts val="0"/>
              </a:spcAft>
              <a:buFont typeface="Arial" pitchFamily="34" charset="0"/>
              <a:buNone/>
              <a:defRPr/>
            </a:pPr>
            <a:r>
              <a:rPr lang="en-GB" sz="1050" dirty="0"/>
              <a:t/>
            </a:r>
            <a:br>
              <a:rPr lang="en-GB" sz="1050" dirty="0"/>
            </a:br>
            <a:endParaRPr lang="de-DE" sz="1050" dirty="0"/>
          </a:p>
          <a:p>
            <a:pPr fontAlgn="auto">
              <a:spcAft>
                <a:spcPts val="0"/>
              </a:spcAft>
              <a:buFont typeface="Arial" pitchFamily="34" charset="0"/>
              <a:buChar char="•"/>
              <a:defRPr/>
            </a:pPr>
            <a:endParaRPr lang="en-GB" sz="1050" dirty="0"/>
          </a:p>
        </p:txBody>
      </p:sp>
    </p:spTree>
  </p:cSld>
  <p:clrMapOvr>
    <a:masterClrMapping/>
  </p:clrMapOvr>
  <p:transition spd="slow">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el 1"/>
          <p:cNvSpPr>
            <a:spLocks noGrp="1"/>
          </p:cNvSpPr>
          <p:nvPr>
            <p:ph type="title"/>
          </p:nvPr>
        </p:nvSpPr>
        <p:spPr>
          <a:solidFill>
            <a:srgbClr val="00B050"/>
          </a:solidFill>
        </p:spPr>
        <p:txBody>
          <a:bodyPr/>
          <a:lstStyle/>
          <a:p>
            <a:r>
              <a:rPr lang="de-DE" dirty="0" smtClean="0"/>
              <a:t>Bewusste Irreführung????</a:t>
            </a:r>
            <a:endParaRPr lang="en-GB" dirty="0" smtClean="0"/>
          </a:p>
        </p:txBody>
      </p:sp>
      <p:sp>
        <p:nvSpPr>
          <p:cNvPr id="3" name="Inhaltsplatzhalter 2"/>
          <p:cNvSpPr>
            <a:spLocks noGrp="1"/>
          </p:cNvSpPr>
          <p:nvPr>
            <p:ph idx="1"/>
          </p:nvPr>
        </p:nvSpPr>
        <p:spPr/>
        <p:txBody>
          <a:bodyPr rtlCol="0">
            <a:normAutofit fontScale="85000" lnSpcReduction="10000"/>
          </a:bodyPr>
          <a:lstStyle/>
          <a:p>
            <a:pPr marL="0" indent="0" fontAlgn="auto">
              <a:spcAft>
                <a:spcPts val="0"/>
              </a:spcAft>
              <a:buFont typeface="Arial" pitchFamily="34" charset="0"/>
              <a:buNone/>
              <a:defRPr/>
            </a:pPr>
            <a:endParaRPr lang="en-GB" dirty="0"/>
          </a:p>
          <a:p>
            <a:pPr fontAlgn="auto">
              <a:spcAft>
                <a:spcPts val="0"/>
              </a:spcAft>
              <a:buFont typeface="Arial" pitchFamily="34" charset="0"/>
              <a:buChar char="•"/>
              <a:defRPr/>
            </a:pPr>
            <a:r>
              <a:rPr lang="de-DE" dirty="0"/>
              <a:t>Oft ist bei </a:t>
            </a:r>
            <a:r>
              <a:rPr lang="de-DE" dirty="0" smtClean="0"/>
              <a:t>Sammlungen so, </a:t>
            </a:r>
            <a:r>
              <a:rPr lang="de-DE" dirty="0"/>
              <a:t>dass gewerbliche Händler die Namen einer </a:t>
            </a:r>
            <a:r>
              <a:rPr lang="de-DE" dirty="0" smtClean="0"/>
              <a:t>caritativen </a:t>
            </a:r>
            <a:r>
              <a:rPr lang="de-DE" dirty="0"/>
              <a:t>Organisation </a:t>
            </a:r>
            <a:r>
              <a:rPr lang="de-DE" dirty="0" smtClean="0"/>
              <a:t>auftreten. „Diese dubiosen, irreführenden Praktiken </a:t>
            </a:r>
            <a:r>
              <a:rPr lang="de-DE" dirty="0"/>
              <a:t>nehmen enorm zu“, berichtet </a:t>
            </a:r>
            <a:r>
              <a:rPr lang="de-DE" dirty="0" err="1"/>
              <a:t>FairWertung</a:t>
            </a:r>
            <a:r>
              <a:rPr lang="de-DE" dirty="0"/>
              <a:t>-Geschäftsführer Andreas Voget. Abzocker nutzen </a:t>
            </a:r>
            <a:r>
              <a:rPr lang="de-DE" dirty="0" smtClean="0"/>
              <a:t>caritative </a:t>
            </a:r>
            <a:r>
              <a:rPr lang="de-DE" dirty="0"/>
              <a:t>Logos, ohne zu zahlen. Einige geben sich schöne Namen, andere stellen Wäschekörbe auf den Gehweg, manche stellen Kleidercontainer ohne Genehmigung </a:t>
            </a:r>
            <a:r>
              <a:rPr lang="de-DE" dirty="0" smtClean="0"/>
              <a:t>auf oder </a:t>
            </a:r>
            <a:r>
              <a:rPr lang="de-DE" dirty="0"/>
              <a:t>sie pappen Zettel mit </a:t>
            </a:r>
            <a:r>
              <a:rPr lang="de-DE" dirty="0" smtClean="0"/>
              <a:t>Spendenaufrufen </a:t>
            </a:r>
            <a:r>
              <a:rPr lang="de-DE" dirty="0"/>
              <a:t>an die Haustür. </a:t>
            </a:r>
            <a:endParaRPr lang="en-GB" dirty="0"/>
          </a:p>
        </p:txBody>
      </p:sp>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el 1"/>
          <p:cNvSpPr>
            <a:spLocks noGrp="1"/>
          </p:cNvSpPr>
          <p:nvPr>
            <p:ph type="title"/>
          </p:nvPr>
        </p:nvSpPr>
        <p:spPr>
          <a:solidFill>
            <a:srgbClr val="00B050"/>
          </a:solidFill>
        </p:spPr>
        <p:txBody>
          <a:bodyPr/>
          <a:lstStyle/>
          <a:p>
            <a:r>
              <a:rPr lang="de-DE" dirty="0" smtClean="0">
                <a:latin typeface="Arial" pitchFamily="34" charset="0"/>
                <a:cs typeface="Arial" pitchFamily="34" charset="0"/>
              </a:rPr>
              <a:t>Gewerbliche Sammlung</a:t>
            </a:r>
            <a:endParaRPr lang="en-GB" dirty="0" smtClean="0">
              <a:latin typeface="Arial" pitchFamily="34" charset="0"/>
              <a:cs typeface="Arial" pitchFamily="34" charset="0"/>
            </a:endParaRPr>
          </a:p>
        </p:txBody>
      </p:sp>
      <p:pic>
        <p:nvPicPr>
          <p:cNvPr id="31746" name="Inhaltsplatzhalter 3"/>
          <p:cNvPicPr>
            <a:picLocks noGrp="1" noChangeAspect="1"/>
          </p:cNvPicPr>
          <p:nvPr>
            <p:ph idx="1"/>
          </p:nvPr>
        </p:nvPicPr>
        <p:blipFill>
          <a:blip r:embed="rId2"/>
          <a:srcRect/>
          <a:stretch>
            <a:fillRect/>
          </a:stretch>
        </p:blipFill>
        <p:spPr>
          <a:xfrm>
            <a:off x="684213" y="1484313"/>
            <a:ext cx="3095625" cy="4032250"/>
          </a:xfrm>
        </p:spPr>
      </p:pic>
      <p:pic>
        <p:nvPicPr>
          <p:cNvPr id="31747" name="Picture 4" descr="C:\Users\Karlheinz\Pictures\Bund\IMG_0864.JPG"/>
          <p:cNvPicPr>
            <a:picLocks noChangeAspect="1" noChangeArrowheads="1"/>
          </p:cNvPicPr>
          <p:nvPr/>
        </p:nvPicPr>
        <p:blipFill>
          <a:blip r:embed="rId3"/>
          <a:srcRect/>
          <a:stretch>
            <a:fillRect/>
          </a:stretch>
        </p:blipFill>
        <p:spPr bwMode="auto">
          <a:xfrm>
            <a:off x="4643438" y="1989138"/>
            <a:ext cx="3305175" cy="3246437"/>
          </a:xfrm>
          <a:prstGeom prst="rect">
            <a:avLst/>
          </a:prstGeom>
          <a:noFill/>
          <a:ln w="9525">
            <a:noFill/>
            <a:miter lim="800000"/>
            <a:headEnd/>
            <a:tailEnd/>
          </a:ln>
        </p:spPr>
      </p:pic>
      <p:sp>
        <p:nvSpPr>
          <p:cNvPr id="3" name="Rechteck 2"/>
          <p:cNvSpPr/>
          <p:nvPr/>
        </p:nvSpPr>
        <p:spPr>
          <a:xfrm>
            <a:off x="5867400" y="4005263"/>
            <a:ext cx="649288"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ransition spd="slow">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el 1"/>
          <p:cNvSpPr>
            <a:spLocks noGrp="1"/>
          </p:cNvSpPr>
          <p:nvPr>
            <p:ph type="title"/>
          </p:nvPr>
        </p:nvSpPr>
        <p:spPr>
          <a:solidFill>
            <a:srgbClr val="00B050"/>
          </a:solidFill>
          <a:ln>
            <a:solidFill>
              <a:schemeClr val="accent1"/>
            </a:solidFill>
          </a:ln>
        </p:spPr>
        <p:txBody>
          <a:bodyPr/>
          <a:lstStyle/>
          <a:p>
            <a:r>
              <a:rPr lang="de-DE" dirty="0" smtClean="0">
                <a:latin typeface="Arial" pitchFamily="34" charset="0"/>
                <a:cs typeface="Arial" pitchFamily="34" charset="0"/>
              </a:rPr>
              <a:t>Gewerbliche Sammlung</a:t>
            </a:r>
            <a:endParaRPr lang="en-GB" dirty="0" smtClean="0">
              <a:latin typeface="Arial" pitchFamily="34" charset="0"/>
              <a:cs typeface="Arial" pitchFamily="34" charset="0"/>
            </a:endParaRPr>
          </a:p>
        </p:txBody>
      </p:sp>
      <p:pic>
        <p:nvPicPr>
          <p:cNvPr id="32770" name="Picture 2" descr="C:\Users\Karlheinz\Pictures\Bund\IMG_0861.JPG"/>
          <p:cNvPicPr>
            <a:picLocks noGrp="1" noChangeAspect="1" noChangeArrowheads="1"/>
          </p:cNvPicPr>
          <p:nvPr>
            <p:ph idx="1"/>
          </p:nvPr>
        </p:nvPicPr>
        <p:blipFill>
          <a:blip r:embed="rId2"/>
          <a:srcRect/>
          <a:stretch>
            <a:fillRect/>
          </a:stretch>
        </p:blipFill>
        <p:spPr>
          <a:xfrm>
            <a:off x="1541463" y="1600200"/>
            <a:ext cx="6061075" cy="4525963"/>
          </a:xfrm>
        </p:spPr>
      </p:pic>
      <p:sp>
        <p:nvSpPr>
          <p:cNvPr id="3" name="Rechteck 2"/>
          <p:cNvSpPr/>
          <p:nvPr/>
        </p:nvSpPr>
        <p:spPr>
          <a:xfrm>
            <a:off x="4067175" y="5157788"/>
            <a:ext cx="649288"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Rechteck 3"/>
          <p:cNvSpPr/>
          <p:nvPr/>
        </p:nvSpPr>
        <p:spPr>
          <a:xfrm>
            <a:off x="5364163" y="5157788"/>
            <a:ext cx="576262"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ransition spd="slow">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el 1"/>
          <p:cNvSpPr>
            <a:spLocks noGrp="1"/>
          </p:cNvSpPr>
          <p:nvPr>
            <p:ph type="title"/>
          </p:nvPr>
        </p:nvSpPr>
        <p:spPr>
          <a:xfrm>
            <a:off x="468313" y="260350"/>
            <a:ext cx="8229600" cy="1143000"/>
          </a:xfrm>
          <a:solidFill>
            <a:srgbClr val="00B050"/>
          </a:solidFill>
        </p:spPr>
        <p:txBody>
          <a:bodyPr/>
          <a:lstStyle/>
          <a:p>
            <a:r>
              <a:rPr lang="de-DE" dirty="0" smtClean="0">
                <a:latin typeface="Arial" pitchFamily="34" charset="0"/>
                <a:cs typeface="Arial" pitchFamily="34" charset="0"/>
              </a:rPr>
              <a:t>Schützen helfen!!!!</a:t>
            </a:r>
            <a:endParaRPr lang="en-GB" dirty="0" smtClean="0">
              <a:latin typeface="Arial" pitchFamily="34" charset="0"/>
              <a:cs typeface="Arial" pitchFamily="34" charset="0"/>
            </a:endParaRPr>
          </a:p>
        </p:txBody>
      </p:sp>
      <p:sp>
        <p:nvSpPr>
          <p:cNvPr id="3" name="Inhaltsplatzhalter 2"/>
          <p:cNvSpPr>
            <a:spLocks noGrp="1"/>
          </p:cNvSpPr>
          <p:nvPr>
            <p:ph idx="1"/>
          </p:nvPr>
        </p:nvSpPr>
        <p:spPr>
          <a:xfrm>
            <a:off x="457200" y="1600200"/>
            <a:ext cx="8229600" cy="4852988"/>
          </a:xfrm>
        </p:spPr>
        <p:txBody>
          <a:bodyPr rtlCol="0">
            <a:normAutofit fontScale="77500" lnSpcReduction="20000"/>
          </a:bodyPr>
          <a:lstStyle/>
          <a:p>
            <a:pPr fontAlgn="auto">
              <a:spcAft>
                <a:spcPts val="0"/>
              </a:spcAft>
              <a:buFont typeface="Arial" pitchFamily="34" charset="0"/>
              <a:buChar char="•"/>
              <a:defRPr/>
            </a:pPr>
            <a:r>
              <a:rPr lang="de-DE" dirty="0" smtClean="0">
                <a:latin typeface="Arial" pitchFamily="34" charset="0"/>
                <a:cs typeface="Arial" pitchFamily="34" charset="0"/>
              </a:rPr>
              <a:t>Wir sammeln für den „Guten Zweck“</a:t>
            </a:r>
          </a:p>
          <a:p>
            <a:pPr fontAlgn="auto">
              <a:spcAft>
                <a:spcPts val="0"/>
              </a:spcAft>
              <a:buFont typeface="Arial" pitchFamily="34" charset="0"/>
              <a:buChar char="•"/>
              <a:defRPr/>
            </a:pPr>
            <a:r>
              <a:rPr lang="de-DE" dirty="0" smtClean="0">
                <a:latin typeface="Arial" pitchFamily="34" charset="0"/>
                <a:cs typeface="Arial" pitchFamily="34" charset="0"/>
              </a:rPr>
              <a:t>Wir unterstützen mit unseren Alttextilien die </a:t>
            </a:r>
            <a:r>
              <a:rPr lang="de-DE" dirty="0">
                <a:latin typeface="Arial" pitchFamily="34" charset="0"/>
                <a:cs typeface="Arial" pitchFamily="34" charset="0"/>
              </a:rPr>
              <a:t>H</a:t>
            </a:r>
            <a:r>
              <a:rPr lang="de-DE" dirty="0" smtClean="0">
                <a:latin typeface="Arial" pitchFamily="34" charset="0"/>
                <a:cs typeface="Arial" pitchFamily="34" charset="0"/>
              </a:rPr>
              <a:t>ospizbewegung  der Malteser in unsere Heimat.</a:t>
            </a:r>
          </a:p>
          <a:p>
            <a:pPr fontAlgn="auto">
              <a:spcAft>
                <a:spcPts val="0"/>
              </a:spcAft>
              <a:buFont typeface="Arial" pitchFamily="34" charset="0"/>
              <a:buChar char="•"/>
              <a:defRPr/>
            </a:pPr>
            <a:r>
              <a:rPr lang="de-DE" dirty="0" smtClean="0">
                <a:latin typeface="Arial" pitchFamily="34" charset="0"/>
                <a:cs typeface="Arial" pitchFamily="34" charset="0"/>
              </a:rPr>
              <a:t>Wir wollen so den Menschen in unserer Heimat helfen.</a:t>
            </a:r>
          </a:p>
          <a:p>
            <a:pPr fontAlgn="auto">
              <a:spcAft>
                <a:spcPts val="0"/>
              </a:spcAft>
              <a:buFont typeface="Arial" pitchFamily="34" charset="0"/>
              <a:buChar char="•"/>
              <a:defRPr/>
            </a:pPr>
            <a:r>
              <a:rPr lang="de-DE" dirty="0" smtClean="0">
                <a:latin typeface="Arial" pitchFamily="34" charset="0"/>
                <a:cs typeface="Arial" pitchFamily="34" charset="0"/>
              </a:rPr>
              <a:t>Wir helfen auch uns selbst, den auch wir sind nicht unsterblich und werden vielleicht eines Tages glücklich sein, dass es die Hospizbewegung gibt und wir diese unterstützt haben, damit auch wir diese Welt in Würde und ohne Schmerzen verlassen können wenn unser Schicksalsweg so verlaufen sollte. </a:t>
            </a:r>
          </a:p>
          <a:p>
            <a:pPr fontAlgn="auto">
              <a:spcAft>
                <a:spcPts val="0"/>
              </a:spcAft>
              <a:buFont typeface="Arial" pitchFamily="34" charset="0"/>
              <a:buChar char="•"/>
              <a:defRPr/>
            </a:pPr>
            <a:r>
              <a:rPr lang="de-DE" sz="4200" dirty="0" smtClean="0">
                <a:latin typeface="Arial" pitchFamily="34" charset="0"/>
                <a:cs typeface="Arial" pitchFamily="34" charset="0"/>
              </a:rPr>
              <a:t>Wir bitten Euch um Eure Schützenhilfe!</a:t>
            </a:r>
          </a:p>
          <a:p>
            <a:pPr marL="0" indent="0" fontAlgn="auto">
              <a:spcAft>
                <a:spcPts val="0"/>
              </a:spcAft>
              <a:buFont typeface="Arial" pitchFamily="34" charset="0"/>
              <a:buNone/>
              <a:defRPr/>
            </a:pPr>
            <a:r>
              <a:rPr lang="de-DE" sz="4200" dirty="0">
                <a:latin typeface="Arial" pitchFamily="34" charset="0"/>
                <a:cs typeface="Arial" pitchFamily="34" charset="0"/>
              </a:rPr>
              <a:t> </a:t>
            </a:r>
            <a:r>
              <a:rPr lang="de-DE" sz="4200" dirty="0" smtClean="0">
                <a:latin typeface="Arial" pitchFamily="34" charset="0"/>
                <a:cs typeface="Arial" pitchFamily="34" charset="0"/>
              </a:rPr>
              <a:t>                        Danke!</a:t>
            </a:r>
          </a:p>
          <a:p>
            <a:pPr fontAlgn="auto">
              <a:spcAft>
                <a:spcPts val="0"/>
              </a:spcAft>
              <a:buFont typeface="Arial" pitchFamily="34" charset="0"/>
              <a:buChar char="•"/>
              <a:defRPr/>
            </a:pPr>
            <a:r>
              <a:rPr lang="de-DE" dirty="0" smtClean="0">
                <a:latin typeface="Arial" pitchFamily="34" charset="0"/>
                <a:cs typeface="Arial" pitchFamily="34" charset="0"/>
              </a:rPr>
              <a:t>Danke für Eure geschätzte </a:t>
            </a:r>
            <a:r>
              <a:rPr lang="de-DE" dirty="0">
                <a:latin typeface="Arial" pitchFamily="34" charset="0"/>
                <a:cs typeface="Arial" pitchFamily="34" charset="0"/>
              </a:rPr>
              <a:t>A</a:t>
            </a:r>
            <a:r>
              <a:rPr lang="de-DE" dirty="0" smtClean="0">
                <a:latin typeface="Arial" pitchFamily="34" charset="0"/>
                <a:cs typeface="Arial" pitchFamily="34" charset="0"/>
              </a:rPr>
              <a:t>ufmerksamkeit</a:t>
            </a:r>
            <a:endParaRPr lang="en-GB" dirty="0">
              <a:latin typeface="Arial" pitchFamily="34" charset="0"/>
              <a:cs typeface="Arial" pitchFamily="34" charset="0"/>
            </a:endParaRPr>
          </a:p>
        </p:txBody>
      </p:sp>
    </p:spTree>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el 1"/>
          <p:cNvSpPr>
            <a:spLocks noGrp="1"/>
          </p:cNvSpPr>
          <p:nvPr>
            <p:ph type="title"/>
          </p:nvPr>
        </p:nvSpPr>
        <p:spPr>
          <a:solidFill>
            <a:srgbClr val="00B050"/>
          </a:solidFill>
          <a:ln>
            <a:solidFill>
              <a:schemeClr val="accent1"/>
            </a:solidFill>
          </a:ln>
        </p:spPr>
        <p:txBody>
          <a:bodyPr/>
          <a:lstStyle/>
          <a:p>
            <a:r>
              <a:rPr lang="de-DE" dirty="0" smtClean="0"/>
              <a:t>Warum spenden wir?</a:t>
            </a:r>
            <a:endParaRPr lang="en-GB" dirty="0" smtClean="0"/>
          </a:p>
        </p:txBody>
      </p:sp>
      <p:sp>
        <p:nvSpPr>
          <p:cNvPr id="14338" name="Inhaltsplatzhalter 2"/>
          <p:cNvSpPr>
            <a:spLocks noGrp="1"/>
          </p:cNvSpPr>
          <p:nvPr>
            <p:ph idx="1"/>
          </p:nvPr>
        </p:nvSpPr>
        <p:spPr>
          <a:xfrm>
            <a:off x="457200" y="1600200"/>
            <a:ext cx="8229600" cy="4708525"/>
          </a:xfrm>
        </p:spPr>
        <p:txBody>
          <a:bodyPr/>
          <a:lstStyle/>
          <a:p>
            <a:pPr marL="0" indent="0">
              <a:buFont typeface="Arial" charset="0"/>
              <a:buNone/>
            </a:pPr>
            <a:r>
              <a:rPr lang="de-DE" dirty="0" smtClean="0">
                <a:solidFill>
                  <a:schemeClr val="bg1"/>
                </a:solidFill>
              </a:rPr>
              <a:t>           </a:t>
            </a:r>
            <a:r>
              <a:rPr lang="de-DE" sz="2800" b="1" dirty="0" smtClean="0"/>
              <a:t>Das Sterben gehört zum Lebenslauf!</a:t>
            </a:r>
            <a:endParaRPr lang="en-GB" sz="2800" b="1" dirty="0" smtClean="0"/>
          </a:p>
        </p:txBody>
      </p:sp>
      <p:pic>
        <p:nvPicPr>
          <p:cNvPr id="14339" name="Picture 2"/>
          <p:cNvPicPr>
            <a:picLocks noChangeAspect="1" noChangeArrowheads="1"/>
          </p:cNvPicPr>
          <p:nvPr/>
        </p:nvPicPr>
        <p:blipFill>
          <a:blip r:embed="rId2"/>
          <a:srcRect/>
          <a:stretch>
            <a:fillRect/>
          </a:stretch>
        </p:blipFill>
        <p:spPr bwMode="auto">
          <a:xfrm>
            <a:off x="1235075" y="2349500"/>
            <a:ext cx="2520950" cy="1743075"/>
          </a:xfrm>
          <a:prstGeom prst="rect">
            <a:avLst/>
          </a:prstGeom>
          <a:noFill/>
          <a:ln w="9525">
            <a:noFill/>
            <a:miter lim="800000"/>
            <a:headEnd/>
            <a:tailEnd/>
          </a:ln>
        </p:spPr>
      </p:pic>
      <p:pic>
        <p:nvPicPr>
          <p:cNvPr id="14340" name="Picture 3"/>
          <p:cNvPicPr>
            <a:picLocks noChangeAspect="1" noChangeArrowheads="1"/>
          </p:cNvPicPr>
          <p:nvPr/>
        </p:nvPicPr>
        <p:blipFill>
          <a:blip r:embed="rId3"/>
          <a:srcRect/>
          <a:stretch>
            <a:fillRect/>
          </a:stretch>
        </p:blipFill>
        <p:spPr bwMode="auto">
          <a:xfrm>
            <a:off x="5003800" y="2349500"/>
            <a:ext cx="2619375" cy="1743075"/>
          </a:xfrm>
          <a:prstGeom prst="rect">
            <a:avLst/>
          </a:prstGeom>
          <a:noFill/>
          <a:ln w="9525">
            <a:noFill/>
            <a:miter lim="800000"/>
            <a:headEnd/>
            <a:tailEnd/>
          </a:ln>
        </p:spPr>
      </p:pic>
      <p:sp>
        <p:nvSpPr>
          <p:cNvPr id="14341" name="Textfeld 3"/>
          <p:cNvSpPr txBox="1">
            <a:spLocks noChangeArrowheads="1"/>
          </p:cNvSpPr>
          <p:nvPr/>
        </p:nvSpPr>
        <p:spPr bwMode="auto">
          <a:xfrm>
            <a:off x="900113" y="4117975"/>
            <a:ext cx="7416800" cy="2585323"/>
          </a:xfrm>
          <a:prstGeom prst="rect">
            <a:avLst/>
          </a:prstGeom>
          <a:noFill/>
          <a:ln w="9525">
            <a:noFill/>
            <a:miter lim="800000"/>
            <a:headEnd/>
            <a:tailEnd/>
          </a:ln>
        </p:spPr>
        <p:txBody>
          <a:bodyPr>
            <a:spAutoFit/>
          </a:bodyPr>
          <a:lstStyle/>
          <a:p>
            <a:r>
              <a:rPr lang="de-DE" dirty="0">
                <a:latin typeface="Arial" pitchFamily="34" charset="0"/>
                <a:cs typeface="Arial" pitchFamily="34" charset="0"/>
              </a:rPr>
              <a:t>Schützen helfen, denn Menschen, die S</a:t>
            </a:r>
            <a:r>
              <a:rPr lang="de-DE" dirty="0" smtClean="0">
                <a:latin typeface="Arial" pitchFamily="34" charset="0"/>
                <a:cs typeface="Arial" pitchFamily="34" charset="0"/>
              </a:rPr>
              <a:t>chwerkrank sind  und die diese Welt vielleicht verlassen müssen. Diese </a:t>
            </a:r>
            <a:r>
              <a:rPr lang="de-DE" dirty="0">
                <a:latin typeface="Arial" pitchFamily="34" charset="0"/>
                <a:cs typeface="Arial" pitchFamily="34" charset="0"/>
              </a:rPr>
              <a:t>M</a:t>
            </a:r>
            <a:r>
              <a:rPr lang="de-DE" dirty="0" smtClean="0">
                <a:latin typeface="Arial" pitchFamily="34" charset="0"/>
                <a:cs typeface="Arial" pitchFamily="34" charset="0"/>
              </a:rPr>
              <a:t>enschen können </a:t>
            </a:r>
            <a:r>
              <a:rPr lang="de-DE" dirty="0">
                <a:latin typeface="Arial" pitchFamily="34" charset="0"/>
                <a:cs typeface="Arial" pitchFamily="34" charset="0"/>
              </a:rPr>
              <a:t>aktiv </a:t>
            </a:r>
            <a:r>
              <a:rPr lang="de-DE" dirty="0" smtClean="0">
                <a:latin typeface="Arial" pitchFamily="34" charset="0"/>
                <a:cs typeface="Arial" pitchFamily="34" charset="0"/>
              </a:rPr>
              <a:t>begleitet </a:t>
            </a:r>
            <a:r>
              <a:rPr lang="de-DE" dirty="0">
                <a:latin typeface="Arial" pitchFamily="34" charset="0"/>
                <a:cs typeface="Arial" pitchFamily="34" charset="0"/>
              </a:rPr>
              <a:t>werden durch den Hospizdienst der Malteser. Die Erlöse aus den Altkleiderspenden für die </a:t>
            </a:r>
            <a:r>
              <a:rPr lang="de-DE" dirty="0" smtClean="0">
                <a:latin typeface="Arial" pitchFamily="34" charset="0"/>
                <a:cs typeface="Arial" pitchFamily="34" charset="0"/>
              </a:rPr>
              <a:t>Malteser, </a:t>
            </a:r>
            <a:r>
              <a:rPr lang="de-DE" dirty="0">
                <a:latin typeface="Arial" pitchFamily="34" charset="0"/>
                <a:cs typeface="Arial" pitchFamily="34" charset="0"/>
              </a:rPr>
              <a:t>kommen der Hospizbewegung zu Gute. Diese Spenden machen es möglich, dass der kranke, sterbende Mensch in einem Hospiz umsorgt wird, dass seine Wünsche erfüllt und seine </a:t>
            </a:r>
            <a:r>
              <a:rPr lang="de-DE" dirty="0" smtClean="0">
                <a:latin typeface="Arial" pitchFamily="34" charset="0"/>
                <a:cs typeface="Arial" pitchFamily="34" charset="0"/>
              </a:rPr>
              <a:t>Lebensqualität bis </a:t>
            </a:r>
            <a:r>
              <a:rPr lang="de-DE" dirty="0">
                <a:latin typeface="Arial" pitchFamily="34" charset="0"/>
                <a:cs typeface="Arial" pitchFamily="34" charset="0"/>
              </a:rPr>
              <a:t>zur letzten Sekunde erhalten bleibt. Zudem begleitet der Hospizdienst die  Angehörigen in dieser schweren Zeit.</a:t>
            </a:r>
            <a:endParaRPr lang="en-GB" dirty="0">
              <a:latin typeface="Arial" pitchFamily="34" charset="0"/>
              <a:cs typeface="Arial" pitchFamily="34" charset="0"/>
            </a:endParaRP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p:cNvSpPr>
          <p:nvPr>
            <p:ph type="body" idx="1"/>
          </p:nvPr>
        </p:nvSpPr>
        <p:spPr>
          <a:xfrm>
            <a:off x="457200" y="1600200"/>
            <a:ext cx="8229600" cy="4924425"/>
          </a:xfrm>
        </p:spPr>
        <p:txBody>
          <a:bodyPr/>
          <a:lstStyle/>
          <a:p>
            <a:pPr>
              <a:lnSpc>
                <a:spcPct val="80000"/>
              </a:lnSpc>
              <a:buFont typeface="Arial" charset="0"/>
              <a:buNone/>
            </a:pPr>
            <a:r>
              <a:rPr lang="de-DE" sz="1800" b="1" dirty="0" smtClean="0">
                <a:latin typeface="Arial" pitchFamily="34" charset="0"/>
                <a:cs typeface="Arial" pitchFamily="34" charset="0"/>
              </a:rPr>
              <a:t>Malteser Hospiz- und Palliativarbeit</a:t>
            </a:r>
          </a:p>
          <a:p>
            <a:pPr>
              <a:lnSpc>
                <a:spcPct val="80000"/>
              </a:lnSpc>
            </a:pPr>
            <a:r>
              <a:rPr lang="de-DE" sz="1800" dirty="0" smtClean="0">
                <a:latin typeface="Arial" pitchFamily="34" charset="0"/>
                <a:cs typeface="Arial" pitchFamily="34" charset="0"/>
              </a:rPr>
              <a:t>Die Malteser haben ihre Anfänge als </a:t>
            </a:r>
            <a:r>
              <a:rPr lang="de-DE" sz="1800" dirty="0" err="1" smtClean="0">
                <a:latin typeface="Arial" pitchFamily="34" charset="0"/>
                <a:cs typeface="Arial" pitchFamily="34" charset="0"/>
              </a:rPr>
              <a:t>Hospitalitätsorden</a:t>
            </a:r>
            <a:r>
              <a:rPr lang="de-DE" sz="1800" dirty="0" smtClean="0">
                <a:latin typeface="Arial" pitchFamily="34" charset="0"/>
                <a:cs typeface="Arial" pitchFamily="34" charset="0"/>
              </a:rPr>
              <a:t> mit der modernen Hospizbewegung verbunden. Aus dieser Ordensgeschichte rührt der Auftrag her, "den Herren Kranken zu dienen“. Wir sehen dies heute als eine besondere Verpflichtung und zugleich als Ausdruck unserer spirituellen Wurzeln, aus denen heraus die Umsetzung der Hospizidee getragen wird. </a:t>
            </a:r>
          </a:p>
          <a:p>
            <a:pPr>
              <a:lnSpc>
                <a:spcPct val="80000"/>
              </a:lnSpc>
            </a:pPr>
            <a:r>
              <a:rPr lang="de-DE" sz="1800" dirty="0" smtClean="0">
                <a:latin typeface="Arial" pitchFamily="34" charset="0"/>
                <a:cs typeface="Arial" pitchFamily="34" charset="0"/>
              </a:rPr>
              <a:t>Hospizarbeit gründet auf der Idee, durch ganzheitliche Zuwendung einen vertrauten Raum zu schaffen, in dem der Mensch bis zuletzt in Würde leben darf, ohne Angst, dass sein Leben künstlich verlängert oder verkürzt wird. Dies schließt die Hoffnung auf Gesundung ebenso ein wie die Hoffnung auf ein Weiterleben nach dem Tode.</a:t>
            </a:r>
          </a:p>
          <a:p>
            <a:pPr>
              <a:lnSpc>
                <a:spcPct val="80000"/>
              </a:lnSpc>
            </a:pPr>
            <a:r>
              <a:rPr lang="de-DE" sz="1800" dirty="0" smtClean="0">
                <a:latin typeface="Arial" pitchFamily="34" charset="0"/>
                <a:cs typeface="Arial" pitchFamily="34" charset="0"/>
              </a:rPr>
              <a:t>Die Hospizidee beinhaltet, den schwerstkranken und sterbenden Menschen in seiner physischen, psychischen, sozialen und spirituellen Dimension wahr- und anzunehmen. Die Umsetzung dieser Idee ist grundsätzlich an jedem Ort möglich, an dem es Menschen gibt, die die Bedürfnisse des sterbenden Menschen ernst nehmen und die bereit sind, sich für eine palliative Therapie einzusetzen.</a:t>
            </a:r>
          </a:p>
          <a:p>
            <a:pPr>
              <a:lnSpc>
                <a:spcPct val="80000"/>
              </a:lnSpc>
            </a:pPr>
            <a:r>
              <a:rPr lang="de-DE" sz="1800" dirty="0" smtClean="0">
                <a:latin typeface="Arial" pitchFamily="34" charset="0"/>
                <a:cs typeface="Arial" pitchFamily="34" charset="0"/>
              </a:rPr>
              <a:t>Die Malteser bieten ein abgestuftes Konzept ambulanter und stationärer Hospiz- und Palliativarbeit für schwerstkranke Kinder, Jugendliche, Erwachsene und deren Angehörige an. </a:t>
            </a:r>
          </a:p>
        </p:txBody>
      </p:sp>
      <p:sp>
        <p:nvSpPr>
          <p:cNvPr id="36868" name="Titel 1"/>
          <p:cNvSpPr>
            <a:spLocks noGrp="1"/>
          </p:cNvSpPr>
          <p:nvPr>
            <p:ph type="title"/>
          </p:nvPr>
        </p:nvSpPr>
        <p:spPr>
          <a:solidFill>
            <a:srgbClr val="00B050"/>
          </a:solidFill>
          <a:ln/>
        </p:spPr>
        <p:txBody>
          <a:bodyPr/>
          <a:lstStyle/>
          <a:p>
            <a:r>
              <a:rPr lang="de-DE" b="1" dirty="0" smtClean="0">
                <a:latin typeface="Arial" pitchFamily="34" charset="0"/>
                <a:cs typeface="Arial" pitchFamily="34" charset="0"/>
              </a:rPr>
              <a:t>Malteser Hospizdienst </a:t>
            </a:r>
            <a:endParaRPr lang="en-GB" b="1" dirty="0" smtClean="0">
              <a:latin typeface="Arial" pitchFamily="34" charset="0"/>
              <a:cs typeface="Arial" pitchFamily="34" charset="0"/>
            </a:endParaRPr>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normAutofit/>
          </a:bodyPr>
          <a:lstStyle/>
          <a:p>
            <a:r>
              <a:rPr lang="de-DE" sz="4000" dirty="0" smtClean="0">
                <a:latin typeface="Arial" pitchFamily="34" charset="0"/>
                <a:cs typeface="Arial" pitchFamily="34" charset="0"/>
              </a:rPr>
              <a:t>Kleidersammlung - „Warum?“</a:t>
            </a:r>
            <a:endParaRPr lang="en-GB" sz="4000" dirty="0" smtClean="0">
              <a:latin typeface="Arial" pitchFamily="34" charset="0"/>
              <a:cs typeface="Arial" pitchFamily="34" charset="0"/>
            </a:endParaRPr>
          </a:p>
        </p:txBody>
      </p:sp>
      <p:sp>
        <p:nvSpPr>
          <p:cNvPr id="15362" name="Rechteck 2"/>
          <p:cNvSpPr>
            <a:spLocks noChangeArrowheads="1"/>
          </p:cNvSpPr>
          <p:nvPr/>
        </p:nvSpPr>
        <p:spPr bwMode="auto">
          <a:xfrm>
            <a:off x="539750" y="1858963"/>
            <a:ext cx="8064500" cy="4401205"/>
          </a:xfrm>
          <a:prstGeom prst="rect">
            <a:avLst/>
          </a:prstGeom>
          <a:noFill/>
          <a:ln w="9525">
            <a:noFill/>
            <a:miter lim="800000"/>
            <a:headEnd/>
            <a:tailEnd/>
          </a:ln>
        </p:spPr>
        <p:txBody>
          <a:bodyPr>
            <a:spAutoFit/>
          </a:bodyPr>
          <a:lstStyle/>
          <a:p>
            <a:r>
              <a:rPr lang="de-DE" sz="2000" dirty="0">
                <a:latin typeface="Arial" pitchFamily="34" charset="0"/>
                <a:cs typeface="Arial" pitchFamily="34" charset="0"/>
              </a:rPr>
              <a:t>Die </a:t>
            </a:r>
            <a:r>
              <a:rPr lang="de-DE" sz="2000" dirty="0" smtClean="0">
                <a:latin typeface="Arial" pitchFamily="34" charset="0"/>
                <a:cs typeface="Arial" pitchFamily="34" charset="0"/>
              </a:rPr>
              <a:t>Gelder, </a:t>
            </a:r>
            <a:r>
              <a:rPr lang="de-DE" sz="2000" dirty="0">
                <a:latin typeface="Arial" pitchFamily="34" charset="0"/>
                <a:cs typeface="Arial" pitchFamily="34" charset="0"/>
              </a:rPr>
              <a:t>für die Unterstützungen der </a:t>
            </a:r>
            <a:r>
              <a:rPr lang="de-DE" sz="2000" dirty="0" smtClean="0">
                <a:latin typeface="Arial" pitchFamily="34" charset="0"/>
                <a:cs typeface="Arial" pitchFamily="34" charset="0"/>
              </a:rPr>
              <a:t>caritativen Einrichtungen, </a:t>
            </a:r>
            <a:r>
              <a:rPr lang="de-DE" sz="2000" dirty="0">
                <a:latin typeface="Arial" pitchFamily="34" charset="0"/>
                <a:cs typeface="Arial" pitchFamily="34" charset="0"/>
              </a:rPr>
              <a:t>wurden in der Vergangenheit in erster Linie durch Geldspenden der </a:t>
            </a:r>
            <a:r>
              <a:rPr lang="de-DE" sz="2000" dirty="0" smtClean="0">
                <a:latin typeface="Arial" pitchFamily="34" charset="0"/>
                <a:cs typeface="Arial" pitchFamily="34" charset="0"/>
              </a:rPr>
              <a:t>Schützen, </a:t>
            </a:r>
            <a:r>
              <a:rPr lang="de-DE" sz="2000" dirty="0">
                <a:latin typeface="Arial" pitchFamily="34" charset="0"/>
                <a:cs typeface="Arial" pitchFamily="34" charset="0"/>
              </a:rPr>
              <a:t>bei den Veranstaltungen des Bundes und durch spezielle  Verkaufsaktionen akquiriert.</a:t>
            </a:r>
          </a:p>
          <a:p>
            <a:r>
              <a:rPr lang="de-DE" sz="2000" dirty="0">
                <a:latin typeface="Arial" pitchFamily="34" charset="0"/>
                <a:cs typeface="Arial" pitchFamily="34" charset="0"/>
              </a:rPr>
              <a:t>Dem Bund der Historischen Deutschen Schützenbruderschaften eröffnet sich durch die seit 2008 bestehende Kooperation mit dem </a:t>
            </a:r>
            <a:r>
              <a:rPr lang="de-DE" sz="2000" dirty="0" smtClean="0">
                <a:latin typeface="Arial" pitchFamily="34" charset="0"/>
                <a:cs typeface="Arial" pitchFamily="34" charset="0"/>
              </a:rPr>
              <a:t>Maltesern, die </a:t>
            </a:r>
            <a:r>
              <a:rPr lang="de-DE" sz="2000" dirty="0">
                <a:latin typeface="Arial" pitchFamily="34" charset="0"/>
                <a:cs typeface="Arial" pitchFamily="34" charset="0"/>
              </a:rPr>
              <a:t>Möglichkeit, eine kontinuierliche Finanzquelle für das neue Programm zur Unterstützung </a:t>
            </a:r>
            <a:r>
              <a:rPr lang="de-DE" sz="2000" dirty="0" smtClean="0">
                <a:latin typeface="Arial" pitchFamily="34" charset="0"/>
                <a:cs typeface="Arial" pitchFamily="34" charset="0"/>
              </a:rPr>
              <a:t>der Palliativ- und </a:t>
            </a:r>
            <a:r>
              <a:rPr lang="de-DE" sz="2000" dirty="0">
                <a:latin typeface="Arial" pitchFamily="34" charset="0"/>
                <a:cs typeface="Arial" pitchFamily="34" charset="0"/>
              </a:rPr>
              <a:t>Hospizbewegung, die im Bereich der Diözesanverbände beheimatet sind, zu erschließen. Somit werden die gespendeten Gebrauchtkleider und Textilien unserer </a:t>
            </a:r>
            <a:r>
              <a:rPr lang="de-DE" sz="2000" dirty="0" smtClean="0">
                <a:latin typeface="Arial" pitchFamily="34" charset="0"/>
                <a:cs typeface="Arial" pitchFamily="34" charset="0"/>
              </a:rPr>
              <a:t>Schützen, </a:t>
            </a:r>
            <a:r>
              <a:rPr lang="de-DE" sz="2000" dirty="0">
                <a:latin typeface="Arial" pitchFamily="34" charset="0"/>
                <a:cs typeface="Arial" pitchFamily="34" charset="0"/>
              </a:rPr>
              <a:t>zu einem wertvollen Gut und helfen uns, unserem Auftrag gerecht zu werden und </a:t>
            </a:r>
            <a:r>
              <a:rPr lang="de-DE" sz="2000" dirty="0" smtClean="0">
                <a:latin typeface="Arial" pitchFamily="34" charset="0"/>
                <a:cs typeface="Arial" pitchFamily="34" charset="0"/>
              </a:rPr>
              <a:t>caritative </a:t>
            </a:r>
            <a:r>
              <a:rPr lang="de-DE" sz="2000" dirty="0">
                <a:latin typeface="Arial" pitchFamily="34" charset="0"/>
                <a:cs typeface="Arial" pitchFamily="34" charset="0"/>
              </a:rPr>
              <a:t>Einrichtungen in unserer </a:t>
            </a:r>
            <a:r>
              <a:rPr lang="de-DE" sz="2000" dirty="0" smtClean="0">
                <a:latin typeface="Arial" pitchFamily="34" charset="0"/>
                <a:cs typeface="Arial" pitchFamily="34" charset="0"/>
              </a:rPr>
              <a:t>Heimat, </a:t>
            </a:r>
            <a:r>
              <a:rPr lang="de-DE" sz="2000" dirty="0">
                <a:latin typeface="Arial" pitchFamily="34" charset="0"/>
                <a:cs typeface="Arial" pitchFamily="34" charset="0"/>
              </a:rPr>
              <a:t>wirkungsvoll und nachhaltig zu unterstützen.</a:t>
            </a: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1"/>
          <p:cNvSpPr>
            <a:spLocks noGrp="1"/>
          </p:cNvSpPr>
          <p:nvPr>
            <p:ph type="title"/>
          </p:nvPr>
        </p:nvSpPr>
        <p:spPr>
          <a:solidFill>
            <a:srgbClr val="00B050"/>
          </a:solidFill>
        </p:spPr>
        <p:txBody>
          <a:bodyPr/>
          <a:lstStyle/>
          <a:p>
            <a:r>
              <a:rPr lang="de-DE" b="1" dirty="0" smtClean="0">
                <a:latin typeface="Arial" pitchFamily="34" charset="0"/>
                <a:cs typeface="Arial" pitchFamily="34" charset="0"/>
              </a:rPr>
              <a:t>Was sind Altkleider?</a:t>
            </a:r>
            <a:endParaRPr lang="en-GB" dirty="0" smtClean="0">
              <a:latin typeface="Arial" pitchFamily="34" charset="0"/>
              <a:cs typeface="Arial" pitchFamily="34" charset="0"/>
            </a:endParaRPr>
          </a:p>
        </p:txBody>
      </p:sp>
      <p:sp>
        <p:nvSpPr>
          <p:cNvPr id="16386" name="Rechteck 2"/>
          <p:cNvSpPr>
            <a:spLocks noChangeArrowheads="1"/>
          </p:cNvSpPr>
          <p:nvPr/>
        </p:nvSpPr>
        <p:spPr bwMode="auto">
          <a:xfrm>
            <a:off x="576263" y="1766888"/>
            <a:ext cx="7991475" cy="1477328"/>
          </a:xfrm>
          <a:prstGeom prst="rect">
            <a:avLst/>
          </a:prstGeom>
          <a:noFill/>
          <a:ln w="9525">
            <a:noFill/>
            <a:miter lim="800000"/>
            <a:headEnd/>
            <a:tailEnd/>
          </a:ln>
        </p:spPr>
        <p:txBody>
          <a:bodyPr>
            <a:spAutoFit/>
          </a:bodyPr>
          <a:lstStyle/>
          <a:p>
            <a:r>
              <a:rPr lang="de-DE" dirty="0">
                <a:latin typeface="Arial" pitchFamily="34" charset="0"/>
                <a:cs typeface="Arial" pitchFamily="34" charset="0"/>
              </a:rPr>
              <a:t>Altkleider sind Kleidungsstücke, die bereits getragen wurden. Sie müssen weder alt noch besonders minderwertig sein, sondern können durchaus eine hohe Qualität besitzen, sogar modisch und chic aussehen. </a:t>
            </a:r>
            <a:r>
              <a:rPr lang="de-DE" dirty="0" smtClean="0">
                <a:latin typeface="Arial" pitchFamily="34" charset="0"/>
                <a:cs typeface="Arial" pitchFamily="34" charset="0"/>
              </a:rPr>
              <a:t> Unser Altkleider sind kein Abfall wie es der Gesetzgeber sieht. Wir spenden Textilien für einen guten Zweck  und spenden keine Abfall.</a:t>
            </a:r>
            <a:endParaRPr lang="en-GB" dirty="0">
              <a:latin typeface="Arial" pitchFamily="34" charset="0"/>
              <a:cs typeface="Arial" pitchFamily="34" charset="0"/>
            </a:endParaRPr>
          </a:p>
        </p:txBody>
      </p:sp>
      <p:pic>
        <p:nvPicPr>
          <p:cNvPr id="16389" name="Picture 5" descr="1365_72_1_m"/>
          <p:cNvPicPr>
            <a:picLocks noChangeAspect="1" noChangeArrowheads="1"/>
          </p:cNvPicPr>
          <p:nvPr/>
        </p:nvPicPr>
        <p:blipFill>
          <a:blip r:embed="rId2"/>
          <a:srcRect/>
          <a:stretch>
            <a:fillRect/>
          </a:stretch>
        </p:blipFill>
        <p:spPr bwMode="auto">
          <a:xfrm>
            <a:off x="2843212" y="3244216"/>
            <a:ext cx="3419475" cy="2857500"/>
          </a:xfrm>
          <a:prstGeom prst="rect">
            <a:avLst/>
          </a:prstGeom>
          <a:noFill/>
        </p:spPr>
      </p:pic>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a:xfrm>
            <a:off x="539750" y="260350"/>
            <a:ext cx="8229600" cy="1512888"/>
          </a:xfrm>
          <a:solidFill>
            <a:srgbClr val="00B050"/>
          </a:solidFill>
        </p:spPr>
        <p:txBody>
          <a:bodyPr/>
          <a:lstStyle/>
          <a:p>
            <a:r>
              <a:rPr lang="de-DE" sz="3200" dirty="0" smtClean="0">
                <a:latin typeface="Arial" pitchFamily="34" charset="0"/>
                <a:cs typeface="Arial" pitchFamily="34" charset="0"/>
              </a:rPr>
              <a:t>Wie groß ist das geschätzte Altkleideraufkommen pro Jahr in Deutschland?</a:t>
            </a:r>
            <a:endParaRPr lang="en-GB" sz="3200" dirty="0" smtClean="0">
              <a:latin typeface="Arial" pitchFamily="34" charset="0"/>
              <a:cs typeface="Arial" pitchFamily="34" charset="0"/>
            </a:endParaRPr>
          </a:p>
        </p:txBody>
      </p:sp>
      <p:sp>
        <p:nvSpPr>
          <p:cNvPr id="17410" name="Rechteck 2"/>
          <p:cNvSpPr>
            <a:spLocks noChangeArrowheads="1"/>
          </p:cNvSpPr>
          <p:nvPr/>
        </p:nvSpPr>
        <p:spPr bwMode="auto">
          <a:xfrm>
            <a:off x="539749" y="1988840"/>
            <a:ext cx="7993063" cy="4647426"/>
          </a:xfrm>
          <a:prstGeom prst="rect">
            <a:avLst/>
          </a:prstGeom>
          <a:noFill/>
          <a:ln w="9525">
            <a:noFill/>
            <a:miter lim="800000"/>
            <a:headEnd/>
            <a:tailEnd/>
          </a:ln>
        </p:spPr>
        <p:txBody>
          <a:bodyPr>
            <a:spAutoFit/>
          </a:bodyPr>
          <a:lstStyle/>
          <a:p>
            <a:r>
              <a:rPr lang="de-DE" sz="2400" dirty="0">
                <a:latin typeface="Arial" pitchFamily="34" charset="0"/>
                <a:cs typeface="Arial" pitchFamily="34" charset="0"/>
              </a:rPr>
              <a:t>Von den mehr als 1.000.000 t Altkleider, die pro Jahr in Deutschland anfallen, werden jährlich 750.000 t Altkleider erfasst und einer Wiederverwendung (etwa 40% sind noch tragbar) bzw. Weiterverwertung </a:t>
            </a:r>
            <a:r>
              <a:rPr lang="de-DE" sz="2400" dirty="0" smtClean="0">
                <a:latin typeface="Arial" pitchFamily="34" charset="0"/>
                <a:cs typeface="Arial" pitchFamily="34" charset="0"/>
              </a:rPr>
              <a:t>zugeführt. Eine </a:t>
            </a:r>
            <a:r>
              <a:rPr lang="de-DE" sz="2400" dirty="0">
                <a:latin typeface="Arial" pitchFamily="34" charset="0"/>
                <a:cs typeface="Arial" pitchFamily="34" charset="0"/>
              </a:rPr>
              <a:t>S</a:t>
            </a:r>
            <a:r>
              <a:rPr lang="de-DE" sz="2400" dirty="0" smtClean="0">
                <a:latin typeface="Arial" pitchFamily="34" charset="0"/>
                <a:cs typeface="Arial" pitchFamily="34" charset="0"/>
              </a:rPr>
              <a:t>chätzung besagt, dass ein großer Anteil , aus Bequemlichkeit mehr  als 250.000 t im Hausmüll </a:t>
            </a:r>
            <a:r>
              <a:rPr lang="de-DE" sz="2400" dirty="0">
                <a:latin typeface="Arial" pitchFamily="34" charset="0"/>
                <a:cs typeface="Arial" pitchFamily="34" charset="0"/>
              </a:rPr>
              <a:t>landet </a:t>
            </a:r>
            <a:r>
              <a:rPr lang="de-DE" sz="2400" dirty="0" smtClean="0">
                <a:latin typeface="Arial" pitchFamily="34" charset="0"/>
                <a:cs typeface="Arial" pitchFamily="34" charset="0"/>
              </a:rPr>
              <a:t>. </a:t>
            </a:r>
            <a:r>
              <a:rPr lang="de-DE" sz="2400" dirty="0">
                <a:latin typeface="Arial" pitchFamily="34" charset="0"/>
                <a:cs typeface="Arial" pitchFamily="34" charset="0"/>
              </a:rPr>
              <a:t>In Deutschland sind Altkleider nach dem „</a:t>
            </a:r>
            <a:r>
              <a:rPr lang="de-DE" sz="2400" dirty="0" smtClean="0">
                <a:latin typeface="Arial" pitchFamily="34" charset="0"/>
                <a:cs typeface="Arial" pitchFamily="34" charset="0"/>
              </a:rPr>
              <a:t>Kreislaufwirtschaftsgesetz</a:t>
            </a:r>
            <a:r>
              <a:rPr lang="de-DE" sz="2400" dirty="0">
                <a:latin typeface="Arial" pitchFamily="34" charset="0"/>
                <a:cs typeface="Arial" pitchFamily="34" charset="0"/>
              </a:rPr>
              <a:t>“  offizieller Wertstoff, die dem Verwertungskreislauf zugeführt werden </a:t>
            </a:r>
            <a:r>
              <a:rPr lang="de-DE" sz="2400" dirty="0" smtClean="0">
                <a:latin typeface="Arial" pitchFamily="34" charset="0"/>
                <a:cs typeface="Arial" pitchFamily="34" charset="0"/>
              </a:rPr>
              <a:t>müssen so sieht es der Gesetzgeber </a:t>
            </a:r>
            <a:endParaRPr lang="de-DE" sz="2400" dirty="0">
              <a:latin typeface="Arial" pitchFamily="34" charset="0"/>
              <a:cs typeface="Arial" pitchFamily="34" charset="0"/>
            </a:endParaRPr>
          </a:p>
          <a:p>
            <a:r>
              <a:rPr lang="de-DE" sz="2400" dirty="0">
                <a:latin typeface="Arial" pitchFamily="34" charset="0"/>
                <a:cs typeface="Arial" pitchFamily="34" charset="0"/>
              </a:rPr>
              <a:t>Somit ist eine Entsorgung im Hausmüll nicht gestattet. </a:t>
            </a:r>
          </a:p>
          <a:p>
            <a:endParaRPr lang="en-GB" sz="3200" dirty="0">
              <a:latin typeface="Calibri"/>
            </a:endParaRPr>
          </a:p>
        </p:txBody>
      </p:sp>
    </p:spTree>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rtlCol="0">
            <a:normAutofit fontScale="90000"/>
          </a:bodyPr>
          <a:lstStyle/>
          <a:p>
            <a:pPr fontAlgn="auto">
              <a:spcAft>
                <a:spcPts val="0"/>
              </a:spcAft>
              <a:defRPr/>
            </a:pPr>
            <a:r>
              <a:rPr lang="de-DE" dirty="0" smtClean="0"/>
              <a:t>Was bewirken wir mit der Altkleidersammlung?</a:t>
            </a:r>
            <a:endParaRPr lang="en-GB" dirty="0"/>
          </a:p>
        </p:txBody>
      </p:sp>
      <p:sp>
        <p:nvSpPr>
          <p:cNvPr id="18434" name="Rechteck 2"/>
          <p:cNvSpPr>
            <a:spLocks noChangeArrowheads="1"/>
          </p:cNvSpPr>
          <p:nvPr/>
        </p:nvSpPr>
        <p:spPr bwMode="auto">
          <a:xfrm>
            <a:off x="431800" y="1557338"/>
            <a:ext cx="8280400" cy="4801314"/>
          </a:xfrm>
          <a:prstGeom prst="rect">
            <a:avLst/>
          </a:prstGeom>
          <a:noFill/>
          <a:ln w="9525">
            <a:noFill/>
            <a:miter lim="800000"/>
            <a:headEnd/>
            <a:tailEnd/>
          </a:ln>
        </p:spPr>
        <p:txBody>
          <a:bodyPr>
            <a:spAutoFit/>
          </a:bodyPr>
          <a:lstStyle/>
          <a:p>
            <a:r>
              <a:rPr lang="de-DE" dirty="0" smtClean="0">
                <a:latin typeface="Arial" pitchFamily="34" charset="0"/>
                <a:cs typeface="Arial" pitchFamily="34" charset="0"/>
              </a:rPr>
              <a:t>Unser  Spenden </a:t>
            </a:r>
            <a:r>
              <a:rPr lang="de-DE" dirty="0">
                <a:latin typeface="Arial" pitchFamily="34" charset="0"/>
                <a:cs typeface="Arial" pitchFamily="34" charset="0"/>
              </a:rPr>
              <a:t>von Altkleidern ist ökologisch sinnvoll, </a:t>
            </a:r>
            <a:r>
              <a:rPr lang="de-DE" dirty="0" smtClean="0">
                <a:latin typeface="Arial" pitchFamily="34" charset="0"/>
                <a:cs typeface="Arial" pitchFamily="34" charset="0"/>
              </a:rPr>
              <a:t>wir betreiben </a:t>
            </a:r>
            <a:r>
              <a:rPr lang="de-DE" dirty="0">
                <a:latin typeface="Arial" pitchFamily="34" charset="0"/>
                <a:cs typeface="Arial" pitchFamily="34" charset="0"/>
              </a:rPr>
              <a:t>nachhaltigen </a:t>
            </a:r>
            <a:r>
              <a:rPr lang="de-DE" dirty="0" smtClean="0">
                <a:latin typeface="Arial" pitchFamily="34" charset="0"/>
                <a:cs typeface="Arial" pitchFamily="34" charset="0"/>
              </a:rPr>
              <a:t>Umweltschutz, </a:t>
            </a:r>
            <a:r>
              <a:rPr lang="de-DE" dirty="0">
                <a:latin typeface="Arial" pitchFamily="34" charset="0"/>
                <a:cs typeface="Arial" pitchFamily="34" charset="0"/>
              </a:rPr>
              <a:t>wir schaffen Arbeitsplätze in der dritten Welt, in Osteuropa und in Deutschland.</a:t>
            </a:r>
          </a:p>
          <a:p>
            <a:r>
              <a:rPr lang="de-DE" dirty="0" smtClean="0">
                <a:latin typeface="Arial" pitchFamily="34" charset="0"/>
                <a:cs typeface="Arial" pitchFamily="34" charset="0"/>
              </a:rPr>
              <a:t>Wie schon  gesagt:</a:t>
            </a:r>
            <a:endParaRPr lang="de-DE" dirty="0">
              <a:latin typeface="Arial" pitchFamily="34" charset="0"/>
              <a:cs typeface="Arial" pitchFamily="34" charset="0"/>
            </a:endParaRPr>
          </a:p>
          <a:p>
            <a:r>
              <a:rPr lang="de-DE" dirty="0">
                <a:latin typeface="Arial" pitchFamily="34" charset="0"/>
                <a:cs typeface="Arial" pitchFamily="34" charset="0"/>
              </a:rPr>
              <a:t>In Afrika werden unsere gebrauchten Textilien wegen ihrer Qualität sehr geschätzt.  </a:t>
            </a:r>
            <a:r>
              <a:rPr lang="de-DE" b="1" dirty="0">
                <a:latin typeface="Arial" pitchFamily="34" charset="0"/>
                <a:cs typeface="Arial" pitchFamily="34" charset="0"/>
              </a:rPr>
              <a:t>Schneider und Schneiderinnen verdienen durch Änderungen der gebrauchten Kleidungen Ihren Lebensunterhalt für Ihre </a:t>
            </a:r>
            <a:r>
              <a:rPr lang="de-DE" b="1" dirty="0" smtClean="0">
                <a:latin typeface="Arial" pitchFamily="34" charset="0"/>
                <a:cs typeface="Arial" pitchFamily="34" charset="0"/>
              </a:rPr>
              <a:t>Familien</a:t>
            </a:r>
            <a:r>
              <a:rPr lang="de-DE" dirty="0" smtClean="0">
                <a:latin typeface="Arial" pitchFamily="34" charset="0"/>
                <a:cs typeface="Arial" pitchFamily="34" charset="0"/>
              </a:rPr>
              <a:t>. </a:t>
            </a:r>
            <a:endParaRPr lang="de-DE" dirty="0">
              <a:latin typeface="Arial" pitchFamily="34" charset="0"/>
              <a:cs typeface="Arial" pitchFamily="34" charset="0"/>
            </a:endParaRPr>
          </a:p>
          <a:p>
            <a:r>
              <a:rPr lang="de-DE" dirty="0" smtClean="0">
                <a:latin typeface="Arial" pitchFamily="34" charset="0"/>
                <a:cs typeface="Arial" pitchFamily="34" charset="0"/>
              </a:rPr>
              <a:t>Die Menschen in Afrika haben Probleme mit der „</a:t>
            </a:r>
            <a:r>
              <a:rPr lang="de-DE" dirty="0" err="1" smtClean="0">
                <a:latin typeface="Arial" pitchFamily="34" charset="0"/>
                <a:cs typeface="Arial" pitchFamily="34" charset="0"/>
              </a:rPr>
              <a:t>Asiaware</a:t>
            </a:r>
            <a:r>
              <a:rPr lang="de-DE" dirty="0" smtClean="0">
                <a:latin typeface="Arial" pitchFamily="34" charset="0"/>
                <a:cs typeface="Arial" pitchFamily="34" charset="0"/>
              </a:rPr>
              <a:t>“, diese ist  teurer als die gebrauchte Kleidung. Da diese  „</a:t>
            </a:r>
            <a:r>
              <a:rPr lang="de-DE" dirty="0" err="1" smtClean="0">
                <a:latin typeface="Arial" pitchFamily="34" charset="0"/>
                <a:cs typeface="Arial" pitchFamily="34" charset="0"/>
              </a:rPr>
              <a:t>Asiaware</a:t>
            </a:r>
            <a:r>
              <a:rPr lang="de-DE" dirty="0" smtClean="0">
                <a:latin typeface="Arial" pitchFamily="34" charset="0"/>
                <a:cs typeface="Arial" pitchFamily="34" charset="0"/>
              </a:rPr>
              <a:t>“ fast nur aus Kunstfaser (Problem-Müll) besteht, von minderer Qualität ist und man bei den klimatischen Bedingungen darin sehr stark schwitzt, ist sie dort nicht willkommen. Diese </a:t>
            </a:r>
            <a:r>
              <a:rPr lang="de-DE" dirty="0">
                <a:latin typeface="Arial" pitchFamily="34" charset="0"/>
                <a:cs typeface="Arial" pitchFamily="34" charset="0"/>
              </a:rPr>
              <a:t>K</a:t>
            </a:r>
            <a:r>
              <a:rPr lang="de-DE" dirty="0" smtClean="0">
                <a:latin typeface="Arial" pitchFamily="34" charset="0"/>
                <a:cs typeface="Arial" pitchFamily="34" charset="0"/>
              </a:rPr>
              <a:t>leidung kann drüber hinaus zu gesundheitlichen und  hygienische Probleme bei den Menschen führen. (Hautkrankheiten) Das wurde durch Studien von caritativen Einrichtungen der Kirchen im Jahre 2008 in Kamerun und Tansania ermittelt. </a:t>
            </a:r>
            <a:r>
              <a:rPr lang="de-DE" b="1" dirty="0" smtClean="0">
                <a:latin typeface="Arial" pitchFamily="34" charset="0"/>
                <a:cs typeface="Arial" pitchFamily="34" charset="0"/>
              </a:rPr>
              <a:t>Somit leisten wir durch unsere Altkleidersammlung den Menschen in Deutschland aber auch in den Entwicklungsländern wertvolle Dienste. </a:t>
            </a:r>
            <a:endParaRPr lang="de-DE" b="1" dirty="0">
              <a:latin typeface="Arial" pitchFamily="34" charset="0"/>
              <a:cs typeface="Arial" pitchFamily="34" charset="0"/>
            </a:endParaRP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8668" y="260648"/>
            <a:ext cx="8229600" cy="1800200"/>
          </a:xfrm>
          <a:solidFill>
            <a:srgbClr val="00B050"/>
          </a:solidFill>
        </p:spPr>
        <p:txBody>
          <a:bodyPr/>
          <a:lstStyle/>
          <a:p>
            <a:r>
              <a:rPr lang="de-DE" sz="3200" b="1" dirty="0" smtClean="0"/>
              <a:t/>
            </a:r>
            <a:br>
              <a:rPr lang="de-DE" sz="3200" b="1" dirty="0" smtClean="0"/>
            </a:br>
            <a:r>
              <a:rPr lang="de-DE" sz="3200" b="1" dirty="0"/>
              <a:t>S</a:t>
            </a:r>
            <a:r>
              <a:rPr lang="de-DE" sz="2800" b="1" dirty="0" smtClean="0">
                <a:latin typeface="Arial" pitchFamily="34" charset="0"/>
                <a:cs typeface="Arial" pitchFamily="34" charset="0"/>
              </a:rPr>
              <a:t>tudien des </a:t>
            </a:r>
            <a:br>
              <a:rPr lang="de-DE" sz="2800" b="1" dirty="0" smtClean="0">
                <a:latin typeface="Arial" pitchFamily="34" charset="0"/>
                <a:cs typeface="Arial" pitchFamily="34" charset="0"/>
              </a:rPr>
            </a:br>
            <a:r>
              <a:rPr lang="de-DE" sz="2800" b="1" dirty="0" smtClean="0">
                <a:latin typeface="Arial" pitchFamily="34" charset="0"/>
                <a:cs typeface="Arial" pitchFamily="34" charset="0"/>
              </a:rPr>
              <a:t>Dachverbandes </a:t>
            </a:r>
            <a:r>
              <a:rPr lang="de-DE" sz="2800" b="1" dirty="0" err="1" smtClean="0">
                <a:latin typeface="Arial" pitchFamily="34" charset="0"/>
                <a:cs typeface="Arial" pitchFamily="34" charset="0"/>
              </a:rPr>
              <a:t>FairWertung</a:t>
            </a:r>
            <a:r>
              <a:rPr lang="de-DE" sz="2800" b="1" dirty="0" smtClean="0">
                <a:latin typeface="Arial" pitchFamily="34" charset="0"/>
                <a:cs typeface="Arial" pitchFamily="34" charset="0"/>
              </a:rPr>
              <a:t> und des Evangelischen Entwicklungsdienstes (EED)</a:t>
            </a:r>
            <a:br>
              <a:rPr lang="de-DE" sz="2800" b="1" dirty="0" smtClean="0">
                <a:latin typeface="Arial" pitchFamily="34" charset="0"/>
                <a:cs typeface="Arial" pitchFamily="34" charset="0"/>
              </a:rPr>
            </a:br>
            <a:endParaRPr lang="de-DE" sz="2800" dirty="0">
              <a:latin typeface="Arial" pitchFamily="34" charset="0"/>
              <a:cs typeface="Arial" pitchFamily="34" charset="0"/>
            </a:endParaRPr>
          </a:p>
        </p:txBody>
      </p:sp>
      <p:sp>
        <p:nvSpPr>
          <p:cNvPr id="3" name="Rechteck 2"/>
          <p:cNvSpPr/>
          <p:nvPr/>
        </p:nvSpPr>
        <p:spPr>
          <a:xfrm>
            <a:off x="428596" y="2357430"/>
            <a:ext cx="8286808" cy="4031873"/>
          </a:xfrm>
          <a:prstGeom prst="rect">
            <a:avLst/>
          </a:prstGeom>
        </p:spPr>
        <p:txBody>
          <a:bodyPr wrap="square">
            <a:spAutoFit/>
          </a:bodyPr>
          <a:lstStyle/>
          <a:p>
            <a:pPr>
              <a:lnSpc>
                <a:spcPct val="80000"/>
              </a:lnSpc>
            </a:pPr>
            <a:endParaRPr lang="de-DE" sz="800" b="1" dirty="0" smtClean="0"/>
          </a:p>
          <a:p>
            <a:pPr>
              <a:lnSpc>
                <a:spcPct val="80000"/>
              </a:lnSpc>
            </a:pPr>
            <a:r>
              <a:rPr lang="de-DE" sz="2400" dirty="0" smtClean="0"/>
              <a:t>Vor diesem Hintergrund hat der Dachverband </a:t>
            </a:r>
            <a:r>
              <a:rPr lang="de-DE" sz="2400" dirty="0" err="1" smtClean="0"/>
              <a:t>FairWertung</a:t>
            </a:r>
            <a:r>
              <a:rPr lang="de-DE" sz="2400" dirty="0" smtClean="0"/>
              <a:t> mit finanzieller Unterstützung des Evangelischen Entwicklungsdienstes (EED) von 2003 bis 2005 das „Dialogprogramm Gebrauchtkleidung in Afrika" mit den Schwerpunktländern Tansania und Kamerun durchgeführt. </a:t>
            </a:r>
          </a:p>
          <a:p>
            <a:pPr>
              <a:lnSpc>
                <a:spcPct val="80000"/>
              </a:lnSpc>
            </a:pPr>
            <a:r>
              <a:rPr lang="de-DE" sz="2400" dirty="0" smtClean="0"/>
              <a:t>Mit diesem Programm hat </a:t>
            </a:r>
            <a:r>
              <a:rPr lang="de-DE" sz="2400" dirty="0" err="1" smtClean="0"/>
              <a:t>FairWertung</a:t>
            </a:r>
            <a:r>
              <a:rPr lang="de-DE" sz="2400" dirty="0" smtClean="0"/>
              <a:t> bewusst einen dialogischen Ansatz gewählt. Das Ziel des Dialogprogramms bestand darin zu erfahren, wie Menschen im </a:t>
            </a:r>
            <a:r>
              <a:rPr lang="de-DE" sz="2400" dirty="0" err="1" smtClean="0"/>
              <a:t>subsaharischen</a:t>
            </a:r>
            <a:r>
              <a:rPr lang="de-DE" sz="2400" dirty="0" smtClean="0"/>
              <a:t> Afrika den Import von gebrauchter Kleidung beurteilen. </a:t>
            </a:r>
          </a:p>
          <a:p>
            <a:pPr>
              <a:lnSpc>
                <a:spcPct val="80000"/>
              </a:lnSpc>
            </a:pPr>
            <a:r>
              <a:rPr lang="de-DE" sz="2400" dirty="0" smtClean="0"/>
              <a:t>Daraus ist ein facettenreiches Bild der gesamten Textil- und Bekleidungsproduktion, des Handels mit Kleidung und der Meinung von Konsument/-innen entstanden. </a:t>
            </a:r>
            <a:endParaRPr lang="en-GB" sz="2400" dirty="0"/>
          </a:p>
        </p:txBody>
      </p:sp>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2440</Words>
  <Application>Microsoft Office PowerPoint</Application>
  <PresentationFormat>Bildschirmpräsentation (4:3)</PresentationFormat>
  <Paragraphs>129</Paragraphs>
  <Slides>26</Slides>
  <Notes>1</Notes>
  <HiddenSlides>0</HiddenSlides>
  <MMClips>0</MMClips>
  <ScaleCrop>false</ScaleCrop>
  <HeadingPairs>
    <vt:vector size="4" baseType="variant">
      <vt:variant>
        <vt:lpstr>Design</vt:lpstr>
      </vt:variant>
      <vt:variant>
        <vt:i4>1</vt:i4>
      </vt:variant>
      <vt:variant>
        <vt:lpstr>Folientitel</vt:lpstr>
      </vt:variant>
      <vt:variant>
        <vt:i4>26</vt:i4>
      </vt:variant>
    </vt:vector>
  </HeadingPairs>
  <TitlesOfParts>
    <vt:vector size="27" baseType="lpstr">
      <vt:lpstr>Larissa</vt:lpstr>
      <vt:lpstr>Schützen helfen!</vt:lpstr>
      <vt:lpstr>Unser Spendencontainer</vt:lpstr>
      <vt:lpstr>Warum spenden wir?</vt:lpstr>
      <vt:lpstr>Malteser Hospizdienst </vt:lpstr>
      <vt:lpstr>Kleidersammlung - „Warum?“</vt:lpstr>
      <vt:lpstr>Was sind Altkleider?</vt:lpstr>
      <vt:lpstr>Wie groß ist das geschätzte Altkleideraufkommen pro Jahr in Deutschland?</vt:lpstr>
      <vt:lpstr>Was bewirken wir mit der Altkleidersammlung?</vt:lpstr>
      <vt:lpstr> Studien des  Dachverbandes FairWertung und des Evangelischen Entwicklungsdienstes (EED) </vt:lpstr>
      <vt:lpstr>Das Ergebnis der Studie</vt:lpstr>
      <vt:lpstr> Auswirkung auf die heimische Industrie in Afrika </vt:lpstr>
      <vt:lpstr>Gygomba- der größte Secondhandmarkt der Welt</vt:lpstr>
      <vt:lpstr>„Mitumba“</vt:lpstr>
      <vt:lpstr>„Wir nehmen andern gemeinnützigen Sammlern in unseren Gemeinden etwas weg.“</vt:lpstr>
      <vt:lpstr>Caritative Kleiderkammern gehen leer aus!</vt:lpstr>
      <vt:lpstr>Wie setzt sich die Altkleidersammlung zusammen, was verdienen die Sortierbetriebe?</vt:lpstr>
      <vt:lpstr>Was geschieht mit den Altkleidern?</vt:lpstr>
      <vt:lpstr>Vorurteile gegen die Spendenaktionen!</vt:lpstr>
      <vt:lpstr> </vt:lpstr>
      <vt:lpstr>Wird hier Caritatives vorgetäuscht?</vt:lpstr>
      <vt:lpstr>Rotes Kreuz</vt:lpstr>
      <vt:lpstr>Franchise</vt:lpstr>
      <vt:lpstr>Bewusste Irreführung????</vt:lpstr>
      <vt:lpstr>Gewerbliche Sammlung</vt:lpstr>
      <vt:lpstr>Gewerbliche Sammlung</vt:lpstr>
      <vt:lpstr>Schützen helfen!!!!</vt:lpstr>
    </vt:vector>
  </TitlesOfParts>
  <Company>TEKNEK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Karlheinz</dc:creator>
  <cp:lastModifiedBy>Matthias Trienekens</cp:lastModifiedBy>
  <cp:revision>77</cp:revision>
  <dcterms:created xsi:type="dcterms:W3CDTF">2013-03-28T20:43:25Z</dcterms:created>
  <dcterms:modified xsi:type="dcterms:W3CDTF">2016-02-20T06:51:30Z</dcterms:modified>
</cp:coreProperties>
</file>