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6E91-CA77-45DB-AB20-F0014180A105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E07B-655B-4DC8-8F80-112D0EA632E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28A4-26E0-42E2-99A7-1BF1ED7586C8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CF0D-2F90-4820-AB75-EBFAABE97BA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24EDF-5007-4998-AAA9-92BF598AD6C5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09D8-5D8E-4C40-ACD9-94F2103072F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43A5-862E-4DDA-BB22-04D7EBDCF215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DF4D-9DF9-407F-9CD9-13A18BD0184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8860-F0A9-4027-8208-DBF7C9840F0F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D4E5-8605-4F3F-B203-07145DF6BBF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E84-5F10-44CF-ACF4-F64014A53063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8FF5-F4B2-4E2B-BA8C-6D7711AF2C2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F04EA-8DC8-43ED-8226-4F42CD11E1BB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4FB9-FE1E-41CD-9D91-F738DDA98BF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F4EE-1EEA-45D3-BD68-E0AF8A99E82A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B6F6-DCBC-4325-AFD6-DAA9110934C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764A-16AA-4080-9BD0-8775C5780958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3A5FF-68FE-438C-8399-E06D1CEA2B8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6B6C-2BE8-4AA2-B42A-E48F437A04A7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02102-658A-4E9B-A985-D4EC63ED338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6D3F-0D1F-40DA-B8D8-3EF04A63DB85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EEA8-1D2B-4ABD-B7C8-F51EAEE85C7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GB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EB895D-3CF9-407B-AE3B-001605906964}" type="datetimeFigureOut">
              <a:rPr lang="en-GB"/>
              <a:pPr>
                <a:defRPr/>
              </a:pPr>
              <a:t>15/02/2016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4BE1C-CB98-4AD3-8295-AEE9B040A3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Reibold@Malteser.org" TargetMode="External"/><Relationship Id="rId2" Type="http://schemas.openxmlformats.org/officeDocument/2006/relationships/hyperlink" Target="mailto:Altkleider@malteser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dreas.Brumhard@Malteser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Karlheinz\AppData\Local\Microsoft\Windows\Temporary Internet Files\Content.Outlook\YF7V4MBX\Bild Schützencontai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1713" y="333375"/>
            <a:ext cx="4598987" cy="579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738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Welche baulichen Voraussetzungen sind notwendig zur Aufstellung eines oder mehrerer Spendensammelbehälter</a:t>
            </a:r>
            <a:endParaRPr lang="en-GB" sz="2800" b="1" smtClean="0"/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  <a:p>
            <a:pPr eaLnBrk="1" hangingPunct="1"/>
            <a:r>
              <a:rPr lang="de-DE" sz="2800" smtClean="0"/>
              <a:t>Alle Fragen rund um die Aufstellung wird mit dem Kooperationspartner FWS abgestimmt. Da der Container auf „Füßen“ steht, ist es wichtig, eine befestigte Stelle mit den Maßen 1 x 1 Meter zu finden – z. B. Pflaster oder Asphalt.  </a:t>
            </a:r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  <p:transition advTm="677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u="sng" smtClean="0"/>
              <a:t>Wird eine Versicherung benötigt?</a:t>
            </a:r>
            <a:endParaRPr lang="en-GB" sz="4000" u="sng" smtClean="0"/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 eaLnBrk="1" hangingPunct="1"/>
            <a:r>
              <a:rPr lang="de-DE" smtClean="0"/>
              <a:t>Die Versicherung wird durch den Kooperationspartner FWS übernommen. </a:t>
            </a:r>
          </a:p>
          <a:p>
            <a:pPr eaLnBrk="1" hangingPunct="1"/>
            <a:endParaRPr lang="en-GB" smtClean="0"/>
          </a:p>
        </p:txBody>
      </p:sp>
      <p:sp>
        <p:nvSpPr>
          <p:cNvPr id="23555" name="Titel 1"/>
          <p:cNvSpPr>
            <a:spLocks/>
          </p:cNvSpPr>
          <p:nvPr/>
        </p:nvSpPr>
        <p:spPr bwMode="auto">
          <a:xfrm>
            <a:off x="611188" y="33575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400" u="sng">
                <a:latin typeface="Calibri"/>
              </a:rPr>
              <a:t>Wenn “Ja“ wer zahlt?</a:t>
            </a:r>
            <a:endParaRPr lang="en-GB" sz="4400" u="sng">
              <a:latin typeface="Calibri"/>
            </a:endParaRPr>
          </a:p>
        </p:txBody>
      </p:sp>
      <p:sp>
        <p:nvSpPr>
          <p:cNvPr id="23556" name="Inhaltsplatzhalter 2"/>
          <p:cNvSpPr>
            <a:spLocks/>
          </p:cNvSpPr>
          <p:nvPr/>
        </p:nvSpPr>
        <p:spPr bwMode="auto">
          <a:xfrm>
            <a:off x="611188" y="4508500"/>
            <a:ext cx="82296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e-DE" sz="3200">
                <a:latin typeface="Calibri"/>
              </a:rPr>
              <a:t>Die Versicherung wird durch den Kooperationspartner FWS übernommen. </a:t>
            </a:r>
            <a:endParaRPr lang="en-GB" sz="3200">
              <a:solidFill>
                <a:schemeClr val="hlink"/>
              </a:solidFill>
              <a:latin typeface="Calibri"/>
            </a:endParaRPr>
          </a:p>
        </p:txBody>
      </p:sp>
    </p:spTree>
  </p:cSld>
  <p:clrMapOvr>
    <a:masterClrMapping/>
  </p:clrMapOvr>
  <p:transition advTm="989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Wer ist für die Reinigung des Umfelds zuständig?</a:t>
            </a:r>
            <a:endParaRPr lang="en-GB" dirty="0"/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Die beauftragte Firma für die Leerung und Aufsteller der Spendensammelbehälter (FWS) reinigt ebenso bei Abholung das Umfeld.</a:t>
            </a:r>
          </a:p>
        </p:txBody>
      </p:sp>
    </p:spTree>
  </p:cSld>
  <p:clrMapOvr>
    <a:masterClrMapping/>
  </p:clrMapOvr>
  <p:transition advTm="703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u="sng" dirty="0" smtClean="0"/>
              <a:t>Ansprechpartner für Leerungsschwierigkeiten?</a:t>
            </a:r>
            <a:endParaRPr lang="en-GB" u="sng" dirty="0"/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1. Beauftragte Firma für Leerung und Aufstellen der Spendensammelbehälter (FWS; Tel.-Nr. s. auf Container)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2. Falls FWS nicht erreichbar oder keine Einigung: Malteser, Bundesgeschäfts-Stelle</a:t>
            </a:r>
          </a:p>
        </p:txBody>
      </p:sp>
    </p:spTree>
  </p:cSld>
  <p:clrMapOvr>
    <a:masterClrMapping/>
  </p:clrMapOvr>
  <p:transition advTm="1673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mtClean="0"/>
              <a:t>Fragen und Antworten!</a:t>
            </a:r>
            <a:endParaRPr lang="en-GB" smtClean="0"/>
          </a:p>
        </p:txBody>
      </p:sp>
      <p:sp>
        <p:nvSpPr>
          <p:cNvPr id="2662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1600" dirty="0" smtClean="0"/>
              <a:t>Was wird unterstützt mit den erwirtschaften Geldern?</a:t>
            </a:r>
          </a:p>
          <a:p>
            <a:pPr eaLnBrk="1" hangingPunct="1">
              <a:buFont typeface="Arial" charset="0"/>
              <a:buNone/>
            </a:pPr>
            <a:r>
              <a:rPr lang="de-DE" sz="1600" dirty="0" smtClean="0">
                <a:solidFill>
                  <a:schemeClr val="tx2"/>
                </a:solidFill>
              </a:rPr>
              <a:t>	</a:t>
            </a:r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Die Arbeit der Malteser im Bereich der </a:t>
            </a:r>
            <a:r>
              <a:rPr lang="de-DE" sz="1600" b="1" dirty="0" err="1" smtClean="0">
                <a:solidFill>
                  <a:srgbClr val="FF0000"/>
                </a:solidFill>
              </a:rPr>
              <a:t>Hospizarbeit</a:t>
            </a:r>
            <a:r>
              <a:rPr lang="de-DE" sz="1600" b="1" dirty="0" smtClean="0">
                <a:solidFill>
                  <a:srgbClr val="FF0000"/>
                </a:solidFill>
              </a:rPr>
              <a:t> wie von Ihnen gewünscht. Auch andere Dienste können auf Wunsch unterstützt werden.</a:t>
            </a:r>
          </a:p>
          <a:p>
            <a:pPr eaLnBrk="1" hangingPunct="1"/>
            <a:r>
              <a:rPr lang="de-DE" sz="1600" dirty="0" smtClean="0"/>
              <a:t>Haben die Bruderschaften oder die Schützen ein Mitspracherecht bei der Spendenvergabe.</a:t>
            </a:r>
          </a:p>
          <a:p>
            <a:pPr eaLnBrk="1" hangingPunct="1"/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Selbstverständlich vollständig.</a:t>
            </a:r>
          </a:p>
          <a:p>
            <a:pPr eaLnBrk="1" hangingPunct="1"/>
            <a:r>
              <a:rPr lang="de-DE" sz="1600" dirty="0" smtClean="0"/>
              <a:t>Wird der Bruderschaft bekannt gegeben welches Hospiz die Spenden erhalten wird?</a:t>
            </a:r>
          </a:p>
          <a:p>
            <a:pPr eaLnBrk="1" hangingPunct="1"/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Ja - die Schützenbruderschaft kann vorgeben, welches Hospiz direkt unterstützt werden soll.</a:t>
            </a:r>
          </a:p>
          <a:p>
            <a:pPr eaLnBrk="1" hangingPunct="1"/>
            <a:r>
              <a:rPr lang="de-DE" sz="1600" dirty="0" smtClean="0"/>
              <a:t>Werden die Hospize  im näheren Umfeld der  Bruderschaft bevorzugt?</a:t>
            </a:r>
          </a:p>
          <a:p>
            <a:pPr eaLnBrk="1" hangingPunct="1"/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Ja - Insofern in der Nähe ein Malteser  Hospizdienst besteht, kann er auf Wunsch bevorzugt unterstützt werden. </a:t>
            </a:r>
            <a:endParaRPr lang="en-GB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748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Fragen und Antworten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1600" dirty="0" smtClean="0"/>
              <a:t>Wie werden die Kleiderspenden abgerechnet? ( Preis pro KG.?)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de-DE" sz="1600" dirty="0" smtClean="0">
                <a:solidFill>
                  <a:schemeClr val="tx2"/>
                </a:solidFill>
              </a:rPr>
              <a:t>	</a:t>
            </a:r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Im Sammelverfahren wiegt der Kooperationspartner FWS die Ware in kg.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de-DE" sz="1600" b="1" dirty="0" smtClean="0">
                <a:solidFill>
                  <a:srgbClr val="FF0000"/>
                </a:solidFill>
              </a:rPr>
              <a:t>	Die Abrechnung erfolgt per Jahres-Gutschrift an die Malteser Bundesgeschäftsstelle.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dirty="0" smtClean="0"/>
              <a:t>Welche Kosten entstehen für die Bruderschaften?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keine.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dirty="0" smtClean="0"/>
              <a:t>Was ist bei juristischen Schwierigkeiten. (Kommunalrecht; Privatrechtlich; Haftpflicht……)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Erfahrungsgemäß gibt es keine juristischen Probleme. Grundsätzlich besteht Versicherungs- und Rechtsschutz über FWS. Für den Notfall tritt die Malteser Haftpflicht-Versicherung ein</a:t>
            </a:r>
            <a:r>
              <a:rPr lang="de-DE" sz="16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dirty="0" smtClean="0"/>
              <a:t>Erhält die Bruderschaft ein Ergebnis über die gesammelten Kleiderspenden pro Jahr?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Eine Übersicht über die gesammelten Kleiderspenden erhalten die Bruderschaften durch die Jahresabrechnung vom Kooperationspartner FWS.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de-DE" sz="1600" b="1" dirty="0" smtClean="0">
                <a:solidFill>
                  <a:srgbClr val="FF0000"/>
                </a:solidFill>
              </a:rPr>
              <a:t>	Auch die Gutschrift-Summe wird auf Anfrage der Bruderschaft mitgeteilt</a:t>
            </a:r>
            <a:r>
              <a:rPr lang="de-DE" sz="1600" b="1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dirty="0" smtClean="0"/>
              <a:t>Ist die Bruderschaft nach der Aufstellung des Spendensammelcontainers an eine Aufstellzeit gebunden?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Nein</a:t>
            </a:r>
          </a:p>
        </p:txBody>
      </p:sp>
    </p:spTree>
  </p:cSld>
  <p:clrMapOvr>
    <a:masterClrMapping/>
  </p:clrMapOvr>
  <p:transition advTm="2514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Fragen und Antworten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1600" dirty="0" smtClean="0"/>
              <a:t>Muss die Bruderschaft kündigen oder genügt ein Anruf bei : Malteser; Leerungsfirma wenn die Bruderschaft die Zusammenarbeit beenden möchte. </a:t>
            </a:r>
          </a:p>
          <a:p>
            <a:pPr eaLnBrk="1" hangingPunct="1"/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Ein Anruf bei den Maltesern genügt</a:t>
            </a:r>
          </a:p>
          <a:p>
            <a:pPr eaLnBrk="1" hangingPunct="1"/>
            <a:r>
              <a:rPr lang="de-DE" sz="1600" dirty="0" smtClean="0"/>
              <a:t>Wer ist der Ansprechpartner für die Kommunen?</a:t>
            </a:r>
          </a:p>
          <a:p>
            <a:pPr eaLnBrk="1" hangingPunct="1"/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Die Ansprechpartner der Malteser sind für alle Fragen stets erreichbar.</a:t>
            </a:r>
          </a:p>
          <a:p>
            <a:pPr eaLnBrk="1" hangingPunct="1"/>
            <a:r>
              <a:rPr lang="de-DE" sz="1600" dirty="0" smtClean="0"/>
              <a:t>Wer steht für Präsentationen bei einer Versammlung zur Verfügung?</a:t>
            </a:r>
          </a:p>
          <a:p>
            <a:pPr eaLnBrk="1" hangingPunct="1"/>
            <a:r>
              <a:rPr lang="de-DE" sz="1600" b="1" dirty="0" smtClean="0">
                <a:solidFill>
                  <a:schemeClr val="tx2"/>
                </a:solidFill>
              </a:rPr>
              <a:t>Antwort: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b="1" dirty="0" smtClean="0">
                <a:solidFill>
                  <a:srgbClr val="FF0000"/>
                </a:solidFill>
              </a:rPr>
              <a:t>Malteser, FWS.</a:t>
            </a:r>
          </a:p>
          <a:p>
            <a:pPr eaLnBrk="1" hangingPunct="1"/>
            <a:r>
              <a:rPr lang="de-DE" sz="1600" dirty="0" smtClean="0"/>
              <a:t>Wie groß ist die Vorlaufzeit für eine Anfrage?</a:t>
            </a:r>
          </a:p>
          <a:p>
            <a:pPr eaLnBrk="1" hangingPunct="1">
              <a:buFont typeface="Arial" charset="0"/>
              <a:buNone/>
            </a:pPr>
            <a:r>
              <a:rPr lang="de-DE" sz="1600" dirty="0" smtClean="0">
                <a:solidFill>
                  <a:schemeClr val="tx2"/>
                </a:solidFill>
              </a:rPr>
              <a:t>	</a:t>
            </a:r>
            <a:r>
              <a:rPr lang="de-DE" sz="1600" b="1" dirty="0" smtClean="0">
                <a:solidFill>
                  <a:schemeClr val="tx2"/>
                </a:solidFill>
              </a:rPr>
              <a:t>Antwort: </a:t>
            </a:r>
            <a:r>
              <a:rPr lang="de-DE" sz="1600" b="1" dirty="0" smtClean="0">
                <a:solidFill>
                  <a:srgbClr val="FF0000"/>
                </a:solidFill>
              </a:rPr>
              <a:t>Durch das neue Kreislaufwirtschaftsgesetz sind wir an die rechtlichen Bestimmungen der Behörden gebunden. Die Vorlaufzeit beträgt mindestens 3 Monate vom Eingang der Anzeige einer gemeinnützigen Sammlung bis zur Bestätigung der Sammlung, zuzüglich </a:t>
            </a:r>
            <a:r>
              <a:rPr lang="de-DE" sz="1600" b="1" dirty="0" smtClean="0">
                <a:solidFill>
                  <a:srgbClr val="FF0000"/>
                </a:solidFill>
              </a:rPr>
              <a:t>ca. </a:t>
            </a:r>
            <a:r>
              <a:rPr lang="de-DE" sz="1600" b="1" dirty="0" smtClean="0">
                <a:solidFill>
                  <a:srgbClr val="FF0000"/>
                </a:solidFill>
              </a:rPr>
              <a:t>2 Wochen bis zum Aufstellen der Container.</a:t>
            </a:r>
          </a:p>
          <a:p>
            <a:pPr eaLnBrk="1" hangingPunct="1"/>
            <a:endParaRPr lang="de-DE" sz="1600" dirty="0" smtClean="0">
              <a:solidFill>
                <a:schemeClr val="tx2"/>
              </a:solidFill>
            </a:endParaRPr>
          </a:p>
          <a:p>
            <a:pPr eaLnBrk="1" hangingPunct="1"/>
            <a:endParaRPr lang="de-DE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530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3024188"/>
          </a:xfrm>
        </p:spPr>
        <p:txBody>
          <a:bodyPr/>
          <a:lstStyle/>
          <a:p>
            <a:pPr eaLnBrk="1" hangingPunct="1"/>
            <a:r>
              <a:rPr lang="de-DE" sz="2800" b="1" u="sng" dirty="0" smtClean="0"/>
              <a:t>Übersicht der Vorgehensweise </a:t>
            </a:r>
            <a:br>
              <a:rPr lang="de-DE" sz="2800" b="1" u="sng" dirty="0" smtClean="0"/>
            </a:br>
            <a:r>
              <a:rPr lang="de-DE" sz="2800" b="1" u="sng" dirty="0" smtClean="0"/>
              <a:t>bei der Einrichtung von </a:t>
            </a:r>
            <a:br>
              <a:rPr lang="de-DE" sz="2800" b="1" u="sng" dirty="0" smtClean="0"/>
            </a:br>
            <a:r>
              <a:rPr lang="de-DE" sz="2800" b="1" u="sng" dirty="0" smtClean="0"/>
              <a:t>Kleiderspendencontainern</a:t>
            </a:r>
            <a:endParaRPr lang="en-GB" sz="2800" b="1" u="sng" dirty="0" smtClean="0"/>
          </a:p>
        </p:txBody>
      </p:sp>
      <p:sp>
        <p:nvSpPr>
          <p:cNvPr id="14338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solidFill>
                  <a:srgbClr val="FF0000"/>
                </a:solidFill>
              </a:rPr>
              <a:t>Diese Übersicht wurden erstellt in Zusammenarbeit mit dem Malteser Hilfsdienst e.V. 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16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800" b="1" u="sng" dirty="0" smtClean="0"/>
              <a:t>Übersicht</a:t>
            </a:r>
            <a:endParaRPr lang="en-GB" sz="4800" b="1" u="sng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Bei der Zusage einer Bruderschaft durch den Brudermeister?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Wer informiert folgende Stellen?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Wer hält den Kontakt von der Aufstellung bis zur Beendigung  der Vereinbarung mit der Bruderschaft?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Wer ist der Vertragspartner der Bruderschaft?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Wer informiert über den zeitlichen Rahmen und die weitere Vorgehensweise die Bruderschaft?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Wer klärt die rechtlichen Fragen mit den Kommunen?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Welche  baulichen </a:t>
            </a:r>
            <a:r>
              <a:rPr lang="de-DE" sz="2400" dirty="0"/>
              <a:t>V</a:t>
            </a:r>
            <a:r>
              <a:rPr lang="de-DE" sz="2400" dirty="0" smtClean="0"/>
              <a:t>oraussetzungen sind notwendig zur Aufstellung eines oder mehrerer Spendensammelbehälter?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2400" dirty="0" smtClean="0"/>
              <a:t>Wir eine Versicherung benötigt? </a:t>
            </a:r>
            <a:endParaRPr lang="en-GB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268413"/>
          </a:xfrm>
        </p:spPr>
        <p:txBody>
          <a:bodyPr/>
          <a:lstStyle/>
          <a:p>
            <a:pPr eaLnBrk="1" hangingPunct="1"/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u="sng" dirty="0" smtClean="0"/>
              <a:t>Bei der Zusage einer Bruderschaft durch den Brudermeister?</a:t>
            </a:r>
            <a:endParaRPr lang="en-GB" sz="4000" u="sng" dirty="0" smtClean="0"/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400" dirty="0" smtClean="0"/>
              <a:t>Wer koordiniert den Datenaustausch zwischen Bund und den Maltesern?</a:t>
            </a:r>
          </a:p>
          <a:p>
            <a:pPr lvl="1" eaLnBrk="1" hangingPunct="1"/>
            <a:r>
              <a:rPr lang="de-DE" sz="2000" dirty="0" smtClean="0"/>
              <a:t>Verantwortlich ist jeweils bei …</a:t>
            </a:r>
          </a:p>
          <a:p>
            <a:pPr lvl="2" eaLnBrk="1" hangingPunct="1"/>
            <a:r>
              <a:rPr lang="de-DE" sz="1800" b="1" dirty="0" smtClean="0"/>
              <a:t>Bruderschaft</a:t>
            </a:r>
            <a:r>
              <a:rPr lang="de-DE" sz="1800" dirty="0" smtClean="0"/>
              <a:t>: Schützenmeister der jeweiligen Bruderschaft</a:t>
            </a:r>
          </a:p>
          <a:p>
            <a:pPr lvl="2" eaLnBrk="1" hangingPunct="1"/>
            <a:r>
              <a:rPr lang="de-DE" sz="1800" b="1" dirty="0" smtClean="0"/>
              <a:t>Malteser</a:t>
            </a:r>
            <a:r>
              <a:rPr lang="de-DE" sz="1800" dirty="0" smtClean="0"/>
              <a:t>: Anne Reibold und Andreas Brumhard</a:t>
            </a:r>
          </a:p>
          <a:p>
            <a:pPr eaLnBrk="1" hangingPunct="1">
              <a:buFont typeface="Arial" charset="0"/>
              <a:buNone/>
            </a:pPr>
            <a:r>
              <a:rPr lang="de-DE" sz="2400" dirty="0" smtClean="0"/>
              <a:t>		     - </a:t>
            </a:r>
            <a:r>
              <a:rPr lang="de-DE" sz="1600" dirty="0" smtClean="0"/>
              <a:t>Tel:0221 / 98 22353 oder 0221 / 9822236</a:t>
            </a:r>
          </a:p>
          <a:p>
            <a:pPr lvl="3" eaLnBrk="1" hangingPunct="1"/>
            <a:r>
              <a:rPr lang="de-DE" sz="1600" dirty="0" smtClean="0"/>
              <a:t>E-Mail: </a:t>
            </a:r>
            <a:r>
              <a:rPr lang="de-DE" sz="1600" dirty="0" smtClean="0">
                <a:solidFill>
                  <a:srgbClr val="FF0000"/>
                </a:solidFill>
                <a:hlinkClick r:id="rId2"/>
              </a:rPr>
              <a:t>Altkleider@malteser.org</a:t>
            </a:r>
            <a:r>
              <a:rPr lang="de-DE" sz="1600" dirty="0" smtClean="0">
                <a:solidFill>
                  <a:srgbClr val="FF0000"/>
                </a:solidFill>
              </a:rPr>
              <a:t>  </a:t>
            </a:r>
            <a:r>
              <a:rPr lang="de-DE" sz="1600" dirty="0" smtClean="0"/>
              <a:t>sowie parallel an</a:t>
            </a:r>
          </a:p>
          <a:p>
            <a:pPr lvl="1" eaLnBrk="1" hangingPunct="1">
              <a:buFont typeface="Arial" charset="0"/>
              <a:buNone/>
            </a:pPr>
            <a:r>
              <a:rPr lang="en-GB" sz="1600" dirty="0" smtClean="0">
                <a:solidFill>
                  <a:schemeClr val="hlink"/>
                </a:solidFill>
              </a:rPr>
              <a:t>		      </a:t>
            </a:r>
            <a:r>
              <a:rPr lang="en-GB" sz="1400" dirty="0" smtClean="0">
                <a:solidFill>
                  <a:schemeClr val="hlink"/>
                </a:solidFill>
                <a:hlinkClick r:id="rId3"/>
              </a:rPr>
              <a:t>Anne.Reibold@Malteser.org</a:t>
            </a:r>
            <a:r>
              <a:rPr lang="en-GB" sz="1400" dirty="0" smtClean="0">
                <a:solidFill>
                  <a:schemeClr val="hlink"/>
                </a:solidFill>
              </a:rPr>
              <a:t> </a:t>
            </a:r>
            <a:r>
              <a:rPr lang="en-GB" sz="1400" dirty="0" err="1" smtClean="0"/>
              <a:t>oder</a:t>
            </a:r>
            <a:r>
              <a:rPr lang="en-GB" sz="1400" dirty="0" smtClean="0"/>
              <a:t> an </a:t>
            </a:r>
            <a:r>
              <a:rPr lang="en-GB" sz="1400" dirty="0" smtClean="0">
                <a:solidFill>
                  <a:srgbClr val="FF0000"/>
                </a:solidFill>
                <a:hlinkClick r:id="rId4"/>
              </a:rPr>
              <a:t>Andreas.Brumhard@Malteser.org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advTm="1015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u="sng" smtClean="0"/>
              <a:t>Wer informiert folgende Stellen?</a:t>
            </a:r>
            <a:endParaRPr lang="en-GB" sz="4000" smtClean="0"/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000" smtClean="0"/>
              <a:t>Die Malteser übernehmen den Kontakt zum Kooperationspartner FWS.</a:t>
            </a:r>
          </a:p>
          <a:p>
            <a:pPr eaLnBrk="1" hangingPunct="1"/>
            <a:r>
              <a:rPr lang="en-GB" sz="3000" smtClean="0"/>
              <a:t>Die Malteser zeigen eine gemeinnützige Sammlung nach dem KrWG an. </a:t>
            </a:r>
          </a:p>
          <a:p>
            <a:pPr eaLnBrk="1" hangingPunct="1"/>
            <a:r>
              <a:rPr lang="en-GB" sz="3000" smtClean="0"/>
              <a:t>Der Kooperationspartner FWS setzt sich nach Bestätigung der Sammlung mit der Schützenbruderschaft in Verbindung - zur Absprache des Container-Stellplatzes, Ter-min des Stellens und des Entleerungsmodus. </a:t>
            </a:r>
          </a:p>
        </p:txBody>
      </p:sp>
    </p:spTree>
  </p:cSld>
  <p:clrMapOvr>
    <a:masterClrMapping/>
  </p:clrMapOvr>
  <p:transition advTm="1970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439863"/>
          </a:xfrm>
        </p:spPr>
        <p:txBody>
          <a:bodyPr/>
          <a:lstStyle/>
          <a:p>
            <a:pPr eaLnBrk="1" hangingPunct="1"/>
            <a:r>
              <a:rPr lang="de-DE" sz="2800" b="1" u="sng" smtClean="0"/>
              <a:t>Wer hält den Kontakt von der Aufstellung bis zur Beendigung  der Vereinbarung mit der Bruderschaft?</a:t>
            </a:r>
            <a:br>
              <a:rPr lang="de-DE" sz="2800" b="1" u="sng" smtClean="0"/>
            </a:br>
            <a:endParaRPr lang="en-GB" sz="2800" b="1" u="sng" smtClean="0"/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sz="3000" smtClean="0"/>
          </a:p>
          <a:p>
            <a:pPr eaLnBrk="1" hangingPunct="1">
              <a:lnSpc>
                <a:spcPct val="90000"/>
              </a:lnSpc>
            </a:pPr>
            <a:r>
              <a:rPr lang="de-DE" sz="3000" smtClean="0"/>
              <a:t>Malteser Bundesgeschäftsstelle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de-DE" sz="2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3000" smtClean="0"/>
              <a:t>Karitativer Ausschuss </a:t>
            </a:r>
          </a:p>
        </p:txBody>
      </p:sp>
    </p:spTree>
  </p:cSld>
  <p:clrMapOvr>
    <a:masterClrMapping/>
  </p:clrMapOvr>
  <p:transition advTm="492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u="sng" dirty="0" smtClean="0"/>
              <a:t>Wer ist der Vertragspartner der Bruderschaft?</a:t>
            </a:r>
            <a:endParaRPr lang="en-GB" u="sng" dirty="0"/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de-DE" smtClean="0"/>
          </a:p>
          <a:p>
            <a:pPr eaLnBrk="1" hangingPunct="1">
              <a:buFont typeface="Arial" charset="0"/>
              <a:buNone/>
            </a:pPr>
            <a:r>
              <a:rPr lang="de-DE" smtClean="0"/>
              <a:t>	Die Malteser sind „Kooperationspartner“ auf der Grundlage der Vereinbarung zwischen Malteser und der Bundesebene der Schützenbruderschaft. </a:t>
            </a:r>
          </a:p>
          <a:p>
            <a:pPr eaLnBrk="1" hangingPunct="1">
              <a:buFont typeface="Arial" charset="0"/>
              <a:buNone/>
            </a:pPr>
            <a:endParaRPr lang="de-DE" smtClean="0"/>
          </a:p>
          <a:p>
            <a:pPr eaLnBrk="1" hangingPunct="1">
              <a:buFont typeface="Arial" charset="0"/>
              <a:buNone/>
            </a:pPr>
            <a:endParaRPr lang="de-DE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ransition advTm="767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de-DE" sz="3200" u="sng" smtClean="0"/>
              <a:t>Wer informiert über den zeitlichen Rahmen und die weitere Vorgehensweise die Bruderschaft?</a:t>
            </a:r>
            <a:endParaRPr lang="en-GB" sz="3200" u="sng" smtClean="0"/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Malteser</a:t>
            </a:r>
          </a:p>
          <a:p>
            <a:pPr eaLnBrk="1" hangingPunct="1"/>
            <a:endParaRPr lang="de-DE" smtClean="0">
              <a:solidFill>
                <a:schemeClr val="hlink"/>
              </a:solidFill>
            </a:endParaRPr>
          </a:p>
          <a:p>
            <a:pPr eaLnBrk="1" hangingPunct="1"/>
            <a:r>
              <a:rPr lang="de-DE" smtClean="0"/>
              <a:t>FWS: Beauftragte Firma für die Leerung und Aufstellung der Spendensammelbehälter.</a:t>
            </a:r>
          </a:p>
          <a:p>
            <a:pPr eaLnBrk="1" hangingPunct="1">
              <a:buFont typeface="Arial" charset="0"/>
              <a:buNone/>
            </a:pPr>
            <a:endParaRPr lang="de-DE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ransition advTm="60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u="sng" dirty="0" smtClean="0"/>
              <a:t>Wer klärt die rechtlichen Fragen mit den Kommunen?</a:t>
            </a:r>
            <a:endParaRPr lang="en-GB" u="sng" dirty="0"/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de-DE" smtClean="0"/>
          </a:p>
          <a:p>
            <a:pPr eaLnBrk="1" hangingPunct="1">
              <a:buFont typeface="Arial" charset="0"/>
              <a:buNone/>
            </a:pPr>
            <a:r>
              <a:rPr lang="de-DE" smtClean="0"/>
              <a:t>	Das Genehmigungsverfahren für den Stellplatz am Schützenvereinsheim regulieren mit der örtlichen Behörde (Stadt oder Landkreis) die Malteser.</a:t>
            </a:r>
          </a:p>
        </p:txBody>
      </p:sp>
    </p:spTree>
  </p:cSld>
  <p:clrMapOvr>
    <a:masterClrMapping/>
  </p:clrMapOvr>
  <p:transition advTm="1040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Bildschirmpräsentation (4:3)</PresentationFormat>
  <Paragraphs>86</Paragraphs>
  <Slides>16</Slides>
  <Notes>0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PowerPoint-Präsentation</vt:lpstr>
      <vt:lpstr>Übersicht der Vorgehensweise  bei der Einrichtung von  Kleiderspendencontainern</vt:lpstr>
      <vt:lpstr>Übersicht</vt:lpstr>
      <vt:lpstr> Bei der Zusage einer Bruderschaft durch den Brudermeister?</vt:lpstr>
      <vt:lpstr>Wer informiert folgende Stellen?</vt:lpstr>
      <vt:lpstr>Wer hält den Kontakt von der Aufstellung bis zur Beendigung  der Vereinbarung mit der Bruderschaft? </vt:lpstr>
      <vt:lpstr>Wer ist der Vertragspartner der Bruderschaft?</vt:lpstr>
      <vt:lpstr>Wer informiert über den zeitlichen Rahmen und die weitere Vorgehensweise die Bruderschaft?</vt:lpstr>
      <vt:lpstr>Wer klärt die rechtlichen Fragen mit den Kommunen?</vt:lpstr>
      <vt:lpstr>Welche baulichen Voraussetzungen sind notwendig zur Aufstellung eines oder mehrerer Spendensammelbehälter</vt:lpstr>
      <vt:lpstr>Wird eine Versicherung benötigt?</vt:lpstr>
      <vt:lpstr>Wer ist für die Reinigung des Umfelds zuständig?</vt:lpstr>
      <vt:lpstr>Ansprechpartner für Leerungsschwierigkeiten?</vt:lpstr>
      <vt:lpstr>Fragen und Antworten!</vt:lpstr>
      <vt:lpstr>Fragen und Antworten</vt:lpstr>
      <vt:lpstr>Fragen und Antworten</vt:lpstr>
    </vt:vector>
  </TitlesOfParts>
  <Company>TEKNEK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Vorgehensweise bei der Einrichtung von Kleiderspendensammelstellen</dc:title>
  <dc:creator>Karlheinz</dc:creator>
  <cp:lastModifiedBy>Matthias Trienekens</cp:lastModifiedBy>
  <cp:revision>26</cp:revision>
  <dcterms:created xsi:type="dcterms:W3CDTF">2013-05-07T16:47:29Z</dcterms:created>
  <dcterms:modified xsi:type="dcterms:W3CDTF">2016-02-15T11:00:18Z</dcterms:modified>
</cp:coreProperties>
</file>